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66"/>
  </p:notesMasterIdLst>
  <p:sldIdLst>
    <p:sldId id="256" r:id="rId2"/>
    <p:sldId id="262" r:id="rId3"/>
    <p:sldId id="327" r:id="rId4"/>
    <p:sldId id="356" r:id="rId5"/>
    <p:sldId id="357" r:id="rId6"/>
    <p:sldId id="358" r:id="rId7"/>
    <p:sldId id="359" r:id="rId8"/>
    <p:sldId id="360" r:id="rId9"/>
    <p:sldId id="361" r:id="rId10"/>
    <p:sldId id="362" r:id="rId11"/>
    <p:sldId id="363" r:id="rId12"/>
    <p:sldId id="364" r:id="rId13"/>
    <p:sldId id="365" r:id="rId14"/>
    <p:sldId id="366" r:id="rId15"/>
    <p:sldId id="367" r:id="rId16"/>
    <p:sldId id="368" r:id="rId17"/>
    <p:sldId id="369" r:id="rId18"/>
    <p:sldId id="370" r:id="rId19"/>
    <p:sldId id="371" r:id="rId20"/>
    <p:sldId id="332" r:id="rId21"/>
    <p:sldId id="372" r:id="rId22"/>
    <p:sldId id="373" r:id="rId23"/>
    <p:sldId id="374" r:id="rId24"/>
    <p:sldId id="375" r:id="rId25"/>
    <p:sldId id="376" r:id="rId26"/>
    <p:sldId id="377" r:id="rId27"/>
    <p:sldId id="378" r:id="rId28"/>
    <p:sldId id="384" r:id="rId29"/>
    <p:sldId id="379" r:id="rId30"/>
    <p:sldId id="380" r:id="rId31"/>
    <p:sldId id="381" r:id="rId32"/>
    <p:sldId id="382" r:id="rId33"/>
    <p:sldId id="383" r:id="rId34"/>
    <p:sldId id="385" r:id="rId35"/>
    <p:sldId id="386" r:id="rId36"/>
    <p:sldId id="387" r:id="rId37"/>
    <p:sldId id="406" r:id="rId38"/>
    <p:sldId id="388" r:id="rId39"/>
    <p:sldId id="389" r:id="rId40"/>
    <p:sldId id="390" r:id="rId41"/>
    <p:sldId id="391" r:id="rId42"/>
    <p:sldId id="392" r:id="rId43"/>
    <p:sldId id="393" r:id="rId44"/>
    <p:sldId id="394" r:id="rId45"/>
    <p:sldId id="395" r:id="rId46"/>
    <p:sldId id="396" r:id="rId47"/>
    <p:sldId id="397" r:id="rId48"/>
    <p:sldId id="398" r:id="rId49"/>
    <p:sldId id="399" r:id="rId50"/>
    <p:sldId id="400" r:id="rId51"/>
    <p:sldId id="401" r:id="rId52"/>
    <p:sldId id="402" r:id="rId53"/>
    <p:sldId id="403" r:id="rId54"/>
    <p:sldId id="405" r:id="rId55"/>
    <p:sldId id="404" r:id="rId56"/>
    <p:sldId id="407" r:id="rId57"/>
    <p:sldId id="408" r:id="rId58"/>
    <p:sldId id="409" r:id="rId59"/>
    <p:sldId id="410" r:id="rId60"/>
    <p:sldId id="414" r:id="rId61"/>
    <p:sldId id="415" r:id="rId62"/>
    <p:sldId id="411" r:id="rId63"/>
    <p:sldId id="412" r:id="rId64"/>
    <p:sldId id="413" r:id="rId65"/>
  </p:sldIdLst>
  <p:sldSz cx="9144000" cy="5143500" type="screen16x9"/>
  <p:notesSz cx="6858000" cy="9144000"/>
  <p:embeddedFontLst>
    <p:embeddedFont>
      <p:font typeface="Montserrat" panose="00000500000000000000" pitchFamily="2" charset="0"/>
      <p:regular r:id="rId67"/>
      <p:bold r:id="rId68"/>
      <p:italic r:id="rId69"/>
      <p:boldItalic r:id="rId70"/>
    </p:embeddedFont>
    <p:embeddedFont>
      <p:font typeface="Vidaloka" panose="020B0604020202020204" charset="0"/>
      <p:regular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2859C6-EF2E-4174-8066-E6EDE496305D}">
  <a:tblStyle styleId="{852859C6-EF2E-4174-8066-E6EDE49630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495" autoAdjust="0"/>
    <p:restoredTop sz="94660"/>
  </p:normalViewPr>
  <p:slideViewPr>
    <p:cSldViewPr snapToGrid="0">
      <p:cViewPr varScale="1">
        <p:scale>
          <a:sx n="83" d="100"/>
          <a:sy n="83" d="100"/>
        </p:scale>
        <p:origin x="688"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4.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microsoft.com/office/2016/11/relationships/changesInfo" Target="changesInfos/changesInfo1.xml"/><Relationship Id="rId7" Type="http://schemas.openxmlformats.org/officeDocument/2006/relationships/slide" Target="slides/slide6.xml"/><Relationship Id="rId71" Type="http://schemas.openxmlformats.org/officeDocument/2006/relationships/font" Target="fonts/font5.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M HUR" userId="6af28d70-dd6d-4d11-b254-59f06a27fcc2" providerId="ADAL" clId="{98A079E8-FAF3-4DCE-9A8F-1286F9C5CBFD}"/>
    <pc:docChg chg="undo redo custSel modSld">
      <pc:chgData name="LIM HUR" userId="6af28d70-dd6d-4d11-b254-59f06a27fcc2" providerId="ADAL" clId="{98A079E8-FAF3-4DCE-9A8F-1286F9C5CBFD}" dt="2022-06-29T15:40:53.495" v="296" actId="20577"/>
      <pc:docMkLst>
        <pc:docMk/>
      </pc:docMkLst>
      <pc:sldChg chg="modSp mod">
        <pc:chgData name="LIM HUR" userId="6af28d70-dd6d-4d11-b254-59f06a27fcc2" providerId="ADAL" clId="{98A079E8-FAF3-4DCE-9A8F-1286F9C5CBFD}" dt="2022-06-29T13:36:54.788" v="57" actId="20577"/>
        <pc:sldMkLst>
          <pc:docMk/>
          <pc:sldMk cId="3440875124" sldId="332"/>
        </pc:sldMkLst>
        <pc:spChg chg="mod">
          <ac:chgData name="LIM HUR" userId="6af28d70-dd6d-4d11-b254-59f06a27fcc2" providerId="ADAL" clId="{98A079E8-FAF3-4DCE-9A8F-1286F9C5CBFD}" dt="2022-06-29T13:36:54.788" v="57" actId="20577"/>
          <ac:spMkLst>
            <pc:docMk/>
            <pc:sldMk cId="3440875124" sldId="332"/>
            <ac:spMk id="2" creationId="{863477A1-FB38-4108-B562-EDDA0A7DF4AD}"/>
          </ac:spMkLst>
        </pc:spChg>
        <pc:picChg chg="mod">
          <ac:chgData name="LIM HUR" userId="6af28d70-dd6d-4d11-b254-59f06a27fcc2" providerId="ADAL" clId="{98A079E8-FAF3-4DCE-9A8F-1286F9C5CBFD}" dt="2022-06-29T13:33:34.121" v="35" actId="1076"/>
          <ac:picMkLst>
            <pc:docMk/>
            <pc:sldMk cId="3440875124" sldId="332"/>
            <ac:picMk id="8" creationId="{DA974254-C9A5-C818-3597-C9846A969AAB}"/>
          </ac:picMkLst>
        </pc:picChg>
      </pc:sldChg>
      <pc:sldChg chg="modSp mod">
        <pc:chgData name="LIM HUR" userId="6af28d70-dd6d-4d11-b254-59f06a27fcc2" providerId="ADAL" clId="{98A079E8-FAF3-4DCE-9A8F-1286F9C5CBFD}" dt="2022-06-29T14:03:35.485" v="72" actId="15"/>
        <pc:sldMkLst>
          <pc:docMk/>
          <pc:sldMk cId="1612598997" sldId="334"/>
        </pc:sldMkLst>
        <pc:spChg chg="mod">
          <ac:chgData name="LIM HUR" userId="6af28d70-dd6d-4d11-b254-59f06a27fcc2" providerId="ADAL" clId="{98A079E8-FAF3-4DCE-9A8F-1286F9C5CBFD}" dt="2022-06-29T14:03:35.485" v="72" actId="15"/>
          <ac:spMkLst>
            <pc:docMk/>
            <pc:sldMk cId="1612598997" sldId="334"/>
            <ac:spMk id="13" creationId="{325B8921-D971-B312-9371-6D77D06AEE5C}"/>
          </ac:spMkLst>
        </pc:spChg>
      </pc:sldChg>
      <pc:sldChg chg="addSp modSp mod">
        <pc:chgData name="LIM HUR" userId="6af28d70-dd6d-4d11-b254-59f06a27fcc2" providerId="ADAL" clId="{98A079E8-FAF3-4DCE-9A8F-1286F9C5CBFD}" dt="2022-06-29T14:03:53.328" v="76" actId="207"/>
        <pc:sldMkLst>
          <pc:docMk/>
          <pc:sldMk cId="2570893570" sldId="335"/>
        </pc:sldMkLst>
        <pc:spChg chg="add mod">
          <ac:chgData name="LIM HUR" userId="6af28d70-dd6d-4d11-b254-59f06a27fcc2" providerId="ADAL" clId="{98A079E8-FAF3-4DCE-9A8F-1286F9C5CBFD}" dt="2022-06-29T14:03:53.328" v="76" actId="207"/>
          <ac:spMkLst>
            <pc:docMk/>
            <pc:sldMk cId="2570893570" sldId="335"/>
            <ac:spMk id="2" creationId="{3995A870-D613-C708-3D9C-71DF2A0B2A7B}"/>
          </ac:spMkLst>
        </pc:spChg>
      </pc:sldChg>
      <pc:sldChg chg="modSp mod">
        <pc:chgData name="LIM HUR" userId="6af28d70-dd6d-4d11-b254-59f06a27fcc2" providerId="ADAL" clId="{98A079E8-FAF3-4DCE-9A8F-1286F9C5CBFD}" dt="2022-06-29T14:21:47.611" v="85" actId="15"/>
        <pc:sldMkLst>
          <pc:docMk/>
          <pc:sldMk cId="3676624478" sldId="338"/>
        </pc:sldMkLst>
        <pc:spChg chg="mod">
          <ac:chgData name="LIM HUR" userId="6af28d70-dd6d-4d11-b254-59f06a27fcc2" providerId="ADAL" clId="{98A079E8-FAF3-4DCE-9A8F-1286F9C5CBFD}" dt="2022-06-29T14:21:47.611" v="85" actId="15"/>
          <ac:spMkLst>
            <pc:docMk/>
            <pc:sldMk cId="3676624478" sldId="338"/>
            <ac:spMk id="4" creationId="{47E6C6C5-7481-E64B-EEAF-A3BDD7403875}"/>
          </ac:spMkLst>
        </pc:spChg>
      </pc:sldChg>
      <pc:sldChg chg="modSp mod">
        <pc:chgData name="LIM HUR" userId="6af28d70-dd6d-4d11-b254-59f06a27fcc2" providerId="ADAL" clId="{98A079E8-FAF3-4DCE-9A8F-1286F9C5CBFD}" dt="2022-06-29T14:21:47.357" v="84" actId="20577"/>
        <pc:sldMkLst>
          <pc:docMk/>
          <pc:sldMk cId="1552290193" sldId="339"/>
        </pc:sldMkLst>
        <pc:spChg chg="mod">
          <ac:chgData name="LIM HUR" userId="6af28d70-dd6d-4d11-b254-59f06a27fcc2" providerId="ADAL" clId="{98A079E8-FAF3-4DCE-9A8F-1286F9C5CBFD}" dt="2022-06-29T14:21:47.357" v="84" actId="20577"/>
          <ac:spMkLst>
            <pc:docMk/>
            <pc:sldMk cId="1552290193" sldId="339"/>
            <ac:spMk id="5" creationId="{116302EB-E0DB-DBE3-B9C4-B666059F6131}"/>
          </ac:spMkLst>
        </pc:spChg>
      </pc:sldChg>
      <pc:sldChg chg="modSp mod">
        <pc:chgData name="LIM HUR" userId="6af28d70-dd6d-4d11-b254-59f06a27fcc2" providerId="ADAL" clId="{98A079E8-FAF3-4DCE-9A8F-1286F9C5CBFD}" dt="2022-06-29T15:28:20.024" v="288" actId="20577"/>
        <pc:sldMkLst>
          <pc:docMk/>
          <pc:sldMk cId="3290974230" sldId="340"/>
        </pc:sldMkLst>
        <pc:spChg chg="mod">
          <ac:chgData name="LIM HUR" userId="6af28d70-dd6d-4d11-b254-59f06a27fcc2" providerId="ADAL" clId="{98A079E8-FAF3-4DCE-9A8F-1286F9C5CBFD}" dt="2022-06-29T15:28:20.024" v="288" actId="20577"/>
          <ac:spMkLst>
            <pc:docMk/>
            <pc:sldMk cId="3290974230" sldId="340"/>
            <ac:spMk id="8" creationId="{9BA1772A-0550-EA3C-BE31-540E910CF95E}"/>
          </ac:spMkLst>
        </pc:spChg>
      </pc:sldChg>
      <pc:sldChg chg="modSp mod">
        <pc:chgData name="LIM HUR" userId="6af28d70-dd6d-4d11-b254-59f06a27fcc2" providerId="ADAL" clId="{98A079E8-FAF3-4DCE-9A8F-1286F9C5CBFD}" dt="2022-06-29T14:32:25.123" v="87" actId="1076"/>
        <pc:sldMkLst>
          <pc:docMk/>
          <pc:sldMk cId="1243811577" sldId="341"/>
        </pc:sldMkLst>
        <pc:spChg chg="mod">
          <ac:chgData name="LIM HUR" userId="6af28d70-dd6d-4d11-b254-59f06a27fcc2" providerId="ADAL" clId="{98A079E8-FAF3-4DCE-9A8F-1286F9C5CBFD}" dt="2022-06-29T14:32:25.123" v="87" actId="1076"/>
          <ac:spMkLst>
            <pc:docMk/>
            <pc:sldMk cId="1243811577" sldId="341"/>
            <ac:spMk id="8" creationId="{9BA1772A-0550-EA3C-BE31-540E910CF95E}"/>
          </ac:spMkLst>
        </pc:spChg>
      </pc:sldChg>
      <pc:sldChg chg="modSp mod">
        <pc:chgData name="LIM HUR" userId="6af28d70-dd6d-4d11-b254-59f06a27fcc2" providerId="ADAL" clId="{98A079E8-FAF3-4DCE-9A8F-1286F9C5CBFD}" dt="2022-06-29T15:03:07.317" v="286" actId="20577"/>
        <pc:sldMkLst>
          <pc:docMk/>
          <pc:sldMk cId="2620599047" sldId="346"/>
        </pc:sldMkLst>
        <pc:spChg chg="mod">
          <ac:chgData name="LIM HUR" userId="6af28d70-dd6d-4d11-b254-59f06a27fcc2" providerId="ADAL" clId="{98A079E8-FAF3-4DCE-9A8F-1286F9C5CBFD}" dt="2022-06-29T15:03:07.317" v="286" actId="20577"/>
          <ac:spMkLst>
            <pc:docMk/>
            <pc:sldMk cId="2620599047" sldId="346"/>
            <ac:spMk id="4" creationId="{D0C2F59F-BC09-E25A-8D81-F6CBBF53B188}"/>
          </ac:spMkLst>
        </pc:spChg>
      </pc:sldChg>
      <pc:sldChg chg="modSp mod">
        <pc:chgData name="LIM HUR" userId="6af28d70-dd6d-4d11-b254-59f06a27fcc2" providerId="ADAL" clId="{98A079E8-FAF3-4DCE-9A8F-1286F9C5CBFD}" dt="2022-06-29T14:39:51.933" v="107" actId="20577"/>
        <pc:sldMkLst>
          <pc:docMk/>
          <pc:sldMk cId="2790368134" sldId="348"/>
        </pc:sldMkLst>
        <pc:spChg chg="mod">
          <ac:chgData name="LIM HUR" userId="6af28d70-dd6d-4d11-b254-59f06a27fcc2" providerId="ADAL" clId="{98A079E8-FAF3-4DCE-9A8F-1286F9C5CBFD}" dt="2022-06-29T14:39:51.933" v="107" actId="20577"/>
          <ac:spMkLst>
            <pc:docMk/>
            <pc:sldMk cId="2790368134" sldId="348"/>
            <ac:spMk id="4" creationId="{D0C2F59F-BC09-E25A-8D81-F6CBBF53B188}"/>
          </ac:spMkLst>
        </pc:spChg>
      </pc:sldChg>
      <pc:sldChg chg="modSp mod">
        <pc:chgData name="LIM HUR" userId="6af28d70-dd6d-4d11-b254-59f06a27fcc2" providerId="ADAL" clId="{98A079E8-FAF3-4DCE-9A8F-1286F9C5CBFD}" dt="2022-06-29T15:40:53.495" v="296" actId="20577"/>
        <pc:sldMkLst>
          <pc:docMk/>
          <pc:sldMk cId="3139589771" sldId="353"/>
        </pc:sldMkLst>
        <pc:spChg chg="mod">
          <ac:chgData name="LIM HUR" userId="6af28d70-dd6d-4d11-b254-59f06a27fcc2" providerId="ADAL" clId="{98A079E8-FAF3-4DCE-9A8F-1286F9C5CBFD}" dt="2022-06-29T15:40:53.495" v="296" actId="20577"/>
          <ac:spMkLst>
            <pc:docMk/>
            <pc:sldMk cId="3139589771" sldId="353"/>
            <ac:spMk id="5" creationId="{3BA6E42A-9873-A541-2132-DC3E3933AA2D}"/>
          </ac:spMkLst>
        </pc:spChg>
      </pc:sldChg>
      <pc:sldChg chg="modSp mod">
        <pc:chgData name="LIM HUR" userId="6af28d70-dd6d-4d11-b254-59f06a27fcc2" providerId="ADAL" clId="{98A079E8-FAF3-4DCE-9A8F-1286F9C5CBFD}" dt="2022-06-29T14:03:37.231" v="74" actId="1076"/>
        <pc:sldMkLst>
          <pc:docMk/>
          <pc:sldMk cId="1296715185" sldId="354"/>
        </pc:sldMkLst>
        <pc:spChg chg="mod">
          <ac:chgData name="LIM HUR" userId="6af28d70-dd6d-4d11-b254-59f06a27fcc2" providerId="ADAL" clId="{98A079E8-FAF3-4DCE-9A8F-1286F9C5CBFD}" dt="2022-06-29T14:03:37.231" v="74" actId="1076"/>
          <ac:spMkLst>
            <pc:docMk/>
            <pc:sldMk cId="1296715185" sldId="354"/>
            <ac:spMk id="2" creationId="{863477A1-FB38-4108-B562-EDDA0A7DF4A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69336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653589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74420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5136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6660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033950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861251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746164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25170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58338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948879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476590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213192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4981409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42610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24815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442912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814226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9401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5804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77691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5787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847158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99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9237774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2659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9039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18770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605945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631442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5343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71352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780991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161204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669338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304733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9109955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688203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112290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6488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792186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984664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6809796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634976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102668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3581657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5947680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268588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796130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85565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317702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4938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2410500" y="2932775"/>
            <a:ext cx="43230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91" name="Google Shape;91;p1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92" name="Google Shape;92;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3" name="Google Shape;93;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1" name="Google Shape;231;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4" name="Google Shape;23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5" name="Google Shape;235;p3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36" name="Google Shape;236;p3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0" name="Google Shape;240;p3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0" r:id="rId3"/>
    <p:sldLayoutId id="2147483677" r:id="rId4"/>
    <p:sldLayoutId id="2147483678" r:id="rId5"/>
    <p:sldLayoutId id="214748367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1.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48.png"/></Relationships>
</file>

<file path=ppt/slides/_rels/slide4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56.png"/></Relationships>
</file>

<file path=ppt/slides/_rels/slide5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3.xml"/><Relationship Id="rId5" Type="http://schemas.openxmlformats.org/officeDocument/2006/relationships/image" Target="../media/image60.png"/><Relationship Id="rId4" Type="http://schemas.openxmlformats.org/officeDocument/2006/relationships/image" Target="../media/image59.png"/></Relationships>
</file>

<file path=ppt/slides/_rels/slide5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62.png"/></Relationships>
</file>

<file path=ppt/slides/_rels/slide5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3.xml"/><Relationship Id="rId5" Type="http://schemas.openxmlformats.org/officeDocument/2006/relationships/image" Target="../media/image65.png"/><Relationship Id="rId4" Type="http://schemas.openxmlformats.org/officeDocument/2006/relationships/image" Target="../media/image64.png"/></Relationships>
</file>

<file path=ppt/slides/_rels/slide5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5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5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4" Type="http://schemas.openxmlformats.org/officeDocument/2006/relationships/image" Target="../media/image7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txBox="1">
            <a:spLocks noGrp="1"/>
          </p:cNvSpPr>
          <p:nvPr>
            <p:ph type="ctrTitle"/>
          </p:nvPr>
        </p:nvSpPr>
        <p:spPr>
          <a:xfrm>
            <a:off x="818971" y="315683"/>
            <a:ext cx="7064100" cy="20526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en-SG" sz="4000" dirty="0"/>
              <a:t>Employee Segmentation Clustering</a:t>
            </a:r>
          </a:p>
        </p:txBody>
      </p:sp>
      <p:sp>
        <p:nvSpPr>
          <p:cNvPr id="256" name="Google Shape;256;p39"/>
          <p:cNvSpPr txBox="1">
            <a:spLocks noGrp="1"/>
          </p:cNvSpPr>
          <p:nvPr>
            <p:ph type="subTitle" idx="1"/>
          </p:nvPr>
        </p:nvSpPr>
        <p:spPr>
          <a:xfrm>
            <a:off x="1039950" y="407814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Lim Hur 2112589 </a:t>
            </a:r>
          </a:p>
          <a:p>
            <a:pPr marL="0" lvl="0" indent="0" algn="ctr" rtl="0">
              <a:spcBef>
                <a:spcPts val="0"/>
              </a:spcBef>
              <a:spcAft>
                <a:spcPts val="0"/>
              </a:spcAft>
              <a:buNone/>
            </a:pPr>
            <a:r>
              <a:rPr lang="en-SG" dirty="0"/>
              <a:t>DAAA2A02</a:t>
            </a:r>
            <a:endParaRPr dirty="0"/>
          </a:p>
        </p:txBody>
      </p:sp>
      <p:sp>
        <p:nvSpPr>
          <p:cNvPr id="3" name="TextBox 2">
            <a:extLst>
              <a:ext uri="{FF2B5EF4-FFF2-40B4-BE49-F238E27FC236}">
                <a16:creationId xmlns:a16="http://schemas.microsoft.com/office/drawing/2014/main" id="{FFDCA992-4AC7-1061-13AA-144B0304456B}"/>
              </a:ext>
            </a:extLst>
          </p:cNvPr>
          <p:cNvSpPr txBox="1"/>
          <p:nvPr/>
        </p:nvSpPr>
        <p:spPr>
          <a:xfrm>
            <a:off x="818971" y="2422992"/>
            <a:ext cx="7064100" cy="1600438"/>
          </a:xfrm>
          <a:prstGeom prst="rect">
            <a:avLst/>
          </a:prstGeom>
          <a:noFill/>
        </p:spPr>
        <p:txBody>
          <a:bodyPr wrap="square" rtlCol="0">
            <a:spAutoFit/>
          </a:bodyPr>
          <a:lstStyle/>
          <a:p>
            <a:pPr algn="ctr"/>
            <a:r>
              <a:rPr lang="en-SG" b="1" dirty="0"/>
              <a:t>Modelling objective: </a:t>
            </a:r>
          </a:p>
          <a:p>
            <a:pPr algn="ctr"/>
            <a:r>
              <a:rPr lang="en-US" b="0" dirty="0">
                <a:solidFill>
                  <a:schemeClr val="tx1"/>
                </a:solidFill>
                <a:effectLst/>
                <a:latin typeface="+mj-lt"/>
              </a:rPr>
              <a:t>1. Identify the groups of target employees, as well as suggest relevant employee retention strategies/recommendations to be taken so as to reduce **attrition rates** in the company, thereby improving workforce productivity.</a:t>
            </a:r>
          </a:p>
          <a:p>
            <a:pPr algn="ctr"/>
            <a:r>
              <a:rPr lang="en-US" b="0" dirty="0">
                <a:solidFill>
                  <a:schemeClr val="tx1"/>
                </a:solidFill>
                <a:effectLst/>
                <a:latin typeface="+mj-lt"/>
              </a:rPr>
              <a:t>2. Tap on unsupervised clustering machine learning algorithms to achieve `employee segmentation` such that we have clear understanding of the employee segments</a:t>
            </a:r>
          </a:p>
          <a:p>
            <a:pPr algn="ctr"/>
            <a:endParaRPr lang="en-SG"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31880" y="209370"/>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Exploratory data analysis</a:t>
            </a:r>
            <a:endParaRPr dirty="0"/>
          </a:p>
        </p:txBody>
      </p:sp>
      <p:sp>
        <p:nvSpPr>
          <p:cNvPr id="291" name="Google Shape;291;p43"/>
          <p:cNvSpPr txBox="1">
            <a:spLocks noGrp="1"/>
          </p:cNvSpPr>
          <p:nvPr>
            <p:ph type="subTitle" idx="1"/>
          </p:nvPr>
        </p:nvSpPr>
        <p:spPr>
          <a:xfrm>
            <a:off x="-31880" y="522578"/>
            <a:ext cx="4788297"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400" dirty="0">
                <a:solidFill>
                  <a:schemeClr val="tx1"/>
                </a:solidFill>
                <a:latin typeface="+mj-lt"/>
              </a:rPr>
              <a:t>However, one thing to note is that we may face a few problems given that we have many categorical attributes and fewer numerical-continuous/discrete attributes.</a:t>
            </a:r>
          </a:p>
          <a:p>
            <a:pPr algn="l">
              <a:buFont typeface="Arial" panose="020B0604020202020204" pitchFamily="34" charset="0"/>
              <a:buChar char="•"/>
            </a:pPr>
            <a:r>
              <a:rPr lang="en-US" sz="1400" dirty="0">
                <a:solidFill>
                  <a:schemeClr val="tx1"/>
                </a:solidFill>
                <a:latin typeface="+mj-lt"/>
              </a:rPr>
              <a:t>We can brainstorm a few methods to tackle this problem, one method is to use clustering techniques such as using K-Prototypes, or even perform _unsupervised feature selection and statistical tests to determine the relevance and significance of the categorical attribute_. This is also done to reduce the ambiguity of clustering.</a:t>
            </a:r>
          </a:p>
          <a:p>
            <a:pPr algn="l">
              <a:buFont typeface="Arial" panose="020B0604020202020204" pitchFamily="34" charset="0"/>
              <a:buChar char="•"/>
            </a:pPr>
            <a:r>
              <a:rPr lang="en-US" sz="1400" dirty="0">
                <a:solidFill>
                  <a:schemeClr val="tx1"/>
                </a:solidFill>
                <a:latin typeface="+mj-lt"/>
              </a:rPr>
              <a:t>Out of all the methods, I deemed most of it to be suitable, especially determining the significance of the attributes, where we also can try to reduce the feature space.</a:t>
            </a:r>
          </a:p>
          <a:p>
            <a:pPr algn="l">
              <a:buFont typeface="Arial" panose="020B0604020202020204" pitchFamily="34" charset="0"/>
              <a:buChar char="•"/>
            </a:pPr>
            <a:r>
              <a:rPr lang="en-US" sz="1400" dirty="0">
                <a:solidFill>
                  <a:schemeClr val="tx1"/>
                </a:solidFill>
                <a:latin typeface="+mj-lt"/>
              </a:rPr>
              <a:t>For this study I will use `Label Encoding` for the sole purpose of visualization and not for modelling.</a:t>
            </a:r>
          </a:p>
          <a:p>
            <a:pPr algn="l">
              <a:buFont typeface="Arial" panose="020B0604020202020204" pitchFamily="34" charset="0"/>
              <a:buChar char="•"/>
            </a:pPr>
            <a:r>
              <a:rPr lang="en-US" sz="1400" dirty="0">
                <a:solidFill>
                  <a:schemeClr val="tx1"/>
                </a:solidFill>
                <a:latin typeface="+mj-lt"/>
              </a:rPr>
              <a:t>Concretely, I will use Label encoding for EDA, so that we can discover distinct clusters, and also group variables with ease.</a:t>
            </a:r>
          </a:p>
        </p:txBody>
      </p:sp>
      <p:pic>
        <p:nvPicPr>
          <p:cNvPr id="3" name="Picture 2">
            <a:extLst>
              <a:ext uri="{FF2B5EF4-FFF2-40B4-BE49-F238E27FC236}">
                <a16:creationId xmlns:a16="http://schemas.microsoft.com/office/drawing/2014/main" id="{B64D8931-C212-DC2A-1C58-A12C6FB3C03F}"/>
              </a:ext>
            </a:extLst>
          </p:cNvPr>
          <p:cNvPicPr>
            <a:picLocks noChangeAspect="1"/>
          </p:cNvPicPr>
          <p:nvPr/>
        </p:nvPicPr>
        <p:blipFill>
          <a:blip r:embed="rId3"/>
          <a:stretch>
            <a:fillRect/>
          </a:stretch>
        </p:blipFill>
        <p:spPr>
          <a:xfrm>
            <a:off x="5094615" y="134470"/>
            <a:ext cx="4127269" cy="4874559"/>
          </a:xfrm>
          <a:prstGeom prst="rect">
            <a:avLst/>
          </a:prstGeom>
        </p:spPr>
      </p:pic>
    </p:spTree>
    <p:extLst>
      <p:ext uri="{BB962C8B-B14F-4D97-AF65-F5344CB8AC3E}">
        <p14:creationId xmlns:p14="http://schemas.microsoft.com/office/powerpoint/2010/main" val="1140478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08721" y="-9912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Exploratory data analysis</a:t>
            </a:r>
            <a:endParaRPr dirty="0"/>
          </a:p>
        </p:txBody>
      </p:sp>
      <p:sp>
        <p:nvSpPr>
          <p:cNvPr id="291" name="Google Shape;291;p43"/>
          <p:cNvSpPr txBox="1">
            <a:spLocks noGrp="1"/>
          </p:cNvSpPr>
          <p:nvPr>
            <p:ph type="subTitle" idx="1"/>
          </p:nvPr>
        </p:nvSpPr>
        <p:spPr>
          <a:xfrm>
            <a:off x="-108721" y="1515195"/>
            <a:ext cx="952166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dirty="0">
                <a:solidFill>
                  <a:schemeClr val="tx1"/>
                </a:solidFill>
                <a:latin typeface="+mj-lt"/>
              </a:rPr>
              <a:t>Attributes are of different magnitudes, which we might need to perform feature scaling later on.</a:t>
            </a:r>
          </a:p>
          <a:p>
            <a:pPr algn="l">
              <a:buFont typeface="Arial" panose="020B0604020202020204" pitchFamily="34" charset="0"/>
              <a:buChar char="•"/>
            </a:pPr>
            <a:r>
              <a:rPr lang="en-US" sz="1100" dirty="0">
                <a:solidFill>
                  <a:schemeClr val="tx1"/>
                </a:solidFill>
                <a:latin typeface="+mj-lt"/>
              </a:rPr>
              <a:t>Age follows a </a:t>
            </a:r>
            <a:r>
              <a:rPr lang="en-US" sz="1100" dirty="0" err="1">
                <a:solidFill>
                  <a:schemeClr val="tx1"/>
                </a:solidFill>
                <a:latin typeface="+mj-lt"/>
              </a:rPr>
              <a:t>multimodel</a:t>
            </a:r>
            <a:r>
              <a:rPr lang="en-US" sz="1100" dirty="0">
                <a:solidFill>
                  <a:schemeClr val="tx1"/>
                </a:solidFill>
                <a:latin typeface="+mj-lt"/>
              </a:rPr>
              <a:t> distribution, but the distribution is not consistent. 50% of the employees are aged between 30 and 44 </a:t>
            </a:r>
            <a:r>
              <a:rPr lang="en-US" sz="1100" dirty="0" err="1">
                <a:solidFill>
                  <a:schemeClr val="tx1"/>
                </a:solidFill>
                <a:latin typeface="+mj-lt"/>
              </a:rPr>
              <a:t>yrs</a:t>
            </a:r>
            <a:r>
              <a:rPr lang="en-US" sz="1100" dirty="0">
                <a:solidFill>
                  <a:schemeClr val="tx1"/>
                </a:solidFill>
                <a:latin typeface="+mj-lt"/>
              </a:rPr>
              <a:t> old. Oldest employee is around 60 years old. Age seems pretty normalized and no </a:t>
            </a:r>
            <a:r>
              <a:rPr lang="en-US" sz="1100" dirty="0" err="1">
                <a:solidFill>
                  <a:schemeClr val="tx1"/>
                </a:solidFill>
                <a:latin typeface="+mj-lt"/>
              </a:rPr>
              <a:t>noticable</a:t>
            </a:r>
            <a:r>
              <a:rPr lang="en-US" sz="1100" dirty="0">
                <a:solidFill>
                  <a:schemeClr val="tx1"/>
                </a:solidFill>
                <a:latin typeface="+mj-lt"/>
              </a:rPr>
              <a:t> outliers.</a:t>
            </a:r>
          </a:p>
          <a:p>
            <a:pPr algn="l">
              <a:buFont typeface="Arial" panose="020B0604020202020204" pitchFamily="34" charset="0"/>
              <a:buChar char="•"/>
            </a:pPr>
            <a:r>
              <a:rPr lang="en-US" sz="1100" dirty="0">
                <a:solidFill>
                  <a:schemeClr val="tx1"/>
                </a:solidFill>
                <a:latin typeface="+mj-lt"/>
              </a:rPr>
              <a:t>Distance (KM) shows a positively skewed distribution, with no </a:t>
            </a:r>
            <a:r>
              <a:rPr lang="en-US" sz="1100" dirty="0" err="1">
                <a:solidFill>
                  <a:schemeClr val="tx1"/>
                </a:solidFill>
                <a:latin typeface="+mj-lt"/>
              </a:rPr>
              <a:t>noticable</a:t>
            </a:r>
            <a:r>
              <a:rPr lang="en-US" sz="1100" dirty="0">
                <a:solidFill>
                  <a:schemeClr val="tx1"/>
                </a:solidFill>
                <a:latin typeface="+mj-lt"/>
              </a:rPr>
              <a:t> outliers. Median distance in KM from employees house to company is 8KM.</a:t>
            </a:r>
          </a:p>
          <a:p>
            <a:pPr algn="l">
              <a:buFont typeface="Arial" panose="020B0604020202020204" pitchFamily="34" charset="0"/>
              <a:buChar char="•"/>
            </a:pPr>
            <a:r>
              <a:rPr lang="en-US" sz="1100" dirty="0">
                <a:solidFill>
                  <a:schemeClr val="tx1"/>
                </a:solidFill>
                <a:latin typeface="+mj-lt"/>
              </a:rPr>
              <a:t>Salary and length of service (</a:t>
            </a:r>
            <a:r>
              <a:rPr lang="en-US" sz="1100" dirty="0" err="1">
                <a:solidFill>
                  <a:schemeClr val="tx1"/>
                </a:solidFill>
                <a:latin typeface="+mj-lt"/>
              </a:rPr>
              <a:t>Yrs</a:t>
            </a:r>
            <a:r>
              <a:rPr lang="en-US" sz="1100" dirty="0">
                <a:solidFill>
                  <a:schemeClr val="tx1"/>
                </a:solidFill>
                <a:latin typeface="+mj-lt"/>
              </a:rPr>
              <a:t>) on the other hand follows a right skewed distribution, given its longer right whisker, median may be a better central tendency for both variables. Furthermore, bonuses and prestigious awards should be provided for employees who served the company for over 30 years, for their loyalty and hard work.</a:t>
            </a:r>
          </a:p>
          <a:p>
            <a:pPr algn="l">
              <a:buFont typeface="Arial" panose="020B0604020202020204" pitchFamily="34" charset="0"/>
              <a:buChar char="•"/>
            </a:pPr>
            <a:r>
              <a:rPr lang="en-US" sz="1100" dirty="0">
                <a:solidFill>
                  <a:schemeClr val="tx1"/>
                </a:solidFill>
                <a:latin typeface="+mj-lt"/>
              </a:rPr>
              <a:t>We can see that Salary &amp; Length of service (</a:t>
            </a:r>
            <a:r>
              <a:rPr lang="en-US" sz="1100" dirty="0" err="1">
                <a:solidFill>
                  <a:schemeClr val="tx1"/>
                </a:solidFill>
                <a:latin typeface="+mj-lt"/>
              </a:rPr>
              <a:t>Yrs</a:t>
            </a:r>
            <a:r>
              <a:rPr lang="en-US" sz="1100" dirty="0">
                <a:solidFill>
                  <a:schemeClr val="tx1"/>
                </a:solidFill>
                <a:latin typeface="+mj-lt"/>
              </a:rPr>
              <a:t>) attributes contain outliers, while remaining numerical variables do not really contain outliers/contain very little.</a:t>
            </a:r>
          </a:p>
          <a:p>
            <a:pPr algn="l">
              <a:buFont typeface="Arial" panose="020B0604020202020204" pitchFamily="34" charset="0"/>
              <a:buChar char="•"/>
            </a:pPr>
            <a:r>
              <a:rPr lang="en-US" sz="1100" dirty="0">
                <a:solidFill>
                  <a:schemeClr val="tx1"/>
                </a:solidFill>
                <a:latin typeface="+mj-lt"/>
              </a:rPr>
              <a:t>Length of service has smallest interquartile range. Distance KM has the </a:t>
            </a:r>
            <a:r>
              <a:rPr lang="en-US" sz="1100" dirty="0" err="1">
                <a:solidFill>
                  <a:schemeClr val="tx1"/>
                </a:solidFill>
                <a:latin typeface="+mj-lt"/>
              </a:rPr>
              <a:t>laargest</a:t>
            </a:r>
            <a:r>
              <a:rPr lang="en-US" sz="1100" dirty="0">
                <a:solidFill>
                  <a:schemeClr val="tx1"/>
                </a:solidFill>
                <a:latin typeface="+mj-lt"/>
              </a:rPr>
              <a:t> IQR, suggest that the distance from home to company among employees vary significantly</a:t>
            </a:r>
          </a:p>
          <a:p>
            <a:pPr algn="l">
              <a:buFont typeface="Arial" panose="020B0604020202020204" pitchFamily="34" charset="0"/>
              <a:buChar char="•"/>
            </a:pPr>
            <a:r>
              <a:rPr lang="en-US" sz="1100" dirty="0">
                <a:solidFill>
                  <a:schemeClr val="tx1"/>
                </a:solidFill>
                <a:latin typeface="+mj-lt"/>
              </a:rPr>
              <a:t>2. Median Salary is around 5000, while max is around 20000, suggests that Salary values varies significantly. Moreover, 50% of employees earn around 2500 to 8000, far away from maximum, which may suggest wages of typical white collar jobs with middle class backgrounds.</a:t>
            </a:r>
          </a:p>
          <a:p>
            <a:pPr algn="l">
              <a:buFont typeface="Arial" panose="020B0604020202020204" pitchFamily="34" charset="0"/>
              <a:buChar char="•"/>
            </a:pPr>
            <a:r>
              <a:rPr lang="en-US" sz="1100" dirty="0">
                <a:solidFill>
                  <a:schemeClr val="tx1"/>
                </a:solidFill>
                <a:latin typeface="+mj-lt"/>
              </a:rPr>
              <a:t>Most extreme outlier are from employees that earn around $20000 suggesting that they have significant spending power, employees that have been working for the company for over 40 years are also considered extreme outliers</a:t>
            </a:r>
          </a:p>
          <a:p>
            <a:pPr algn="l">
              <a:buFont typeface="Arial" panose="020B0604020202020204" pitchFamily="34" charset="0"/>
              <a:buChar char="•"/>
            </a:pPr>
            <a:r>
              <a:rPr lang="en-US" sz="1100" dirty="0">
                <a:solidFill>
                  <a:schemeClr val="tx1"/>
                </a:solidFill>
                <a:latin typeface="+mj-lt"/>
              </a:rPr>
              <a:t>Since most variables do not follow a normal distribution, it is likely that we are not able to use any distribution-based clustering algorithm, like gaussian mixtures.</a:t>
            </a:r>
          </a:p>
          <a:p>
            <a:pPr algn="l">
              <a:buFont typeface="Arial" panose="020B0604020202020204" pitchFamily="34" charset="0"/>
              <a:buChar char="•"/>
            </a:pPr>
            <a:r>
              <a:rPr lang="en-US" sz="1100" dirty="0" err="1">
                <a:solidFill>
                  <a:schemeClr val="tx1"/>
                </a:solidFill>
                <a:latin typeface="+mj-lt"/>
              </a:rPr>
              <a:t>StandardScaler</a:t>
            </a:r>
            <a:r>
              <a:rPr lang="en-US" sz="1100" dirty="0">
                <a:solidFill>
                  <a:schemeClr val="tx1"/>
                </a:solidFill>
                <a:latin typeface="+mj-lt"/>
              </a:rPr>
              <a:t> may not suitable here as most of the data is non normally distributed , Normalization may be more appropriate</a:t>
            </a:r>
          </a:p>
        </p:txBody>
      </p:sp>
      <p:pic>
        <p:nvPicPr>
          <p:cNvPr id="4" name="Picture 3">
            <a:extLst>
              <a:ext uri="{FF2B5EF4-FFF2-40B4-BE49-F238E27FC236}">
                <a16:creationId xmlns:a16="http://schemas.microsoft.com/office/drawing/2014/main" id="{5886CB21-12FA-7AB6-8A8C-4A4844C8454A}"/>
              </a:ext>
            </a:extLst>
          </p:cNvPr>
          <p:cNvPicPr>
            <a:picLocks noChangeAspect="1"/>
          </p:cNvPicPr>
          <p:nvPr/>
        </p:nvPicPr>
        <p:blipFill>
          <a:blip r:embed="rId3"/>
          <a:stretch>
            <a:fillRect/>
          </a:stretch>
        </p:blipFill>
        <p:spPr>
          <a:xfrm>
            <a:off x="4871677" y="340467"/>
            <a:ext cx="4272323" cy="1191026"/>
          </a:xfrm>
          <a:prstGeom prst="rect">
            <a:avLst/>
          </a:prstGeom>
        </p:spPr>
      </p:pic>
      <p:pic>
        <p:nvPicPr>
          <p:cNvPr id="6" name="Picture 5">
            <a:extLst>
              <a:ext uri="{FF2B5EF4-FFF2-40B4-BE49-F238E27FC236}">
                <a16:creationId xmlns:a16="http://schemas.microsoft.com/office/drawing/2014/main" id="{35777D69-B4A5-1871-B45A-9F13681A6C36}"/>
              </a:ext>
            </a:extLst>
          </p:cNvPr>
          <p:cNvPicPr>
            <a:picLocks noChangeAspect="1"/>
          </p:cNvPicPr>
          <p:nvPr/>
        </p:nvPicPr>
        <p:blipFill>
          <a:blip r:embed="rId4"/>
          <a:stretch>
            <a:fillRect/>
          </a:stretch>
        </p:blipFill>
        <p:spPr>
          <a:xfrm>
            <a:off x="53788" y="349593"/>
            <a:ext cx="4756416" cy="1191025"/>
          </a:xfrm>
          <a:prstGeom prst="rect">
            <a:avLst/>
          </a:prstGeom>
        </p:spPr>
      </p:pic>
    </p:spTree>
    <p:extLst>
      <p:ext uri="{BB962C8B-B14F-4D97-AF65-F5344CB8AC3E}">
        <p14:creationId xmlns:p14="http://schemas.microsoft.com/office/powerpoint/2010/main" val="4233999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08721" y="-9912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Exploring general features</a:t>
            </a:r>
            <a:endParaRPr dirty="0"/>
          </a:p>
        </p:txBody>
      </p:sp>
      <p:sp>
        <p:nvSpPr>
          <p:cNvPr id="291" name="Google Shape;291;p43"/>
          <p:cNvSpPr txBox="1">
            <a:spLocks noGrp="1"/>
          </p:cNvSpPr>
          <p:nvPr>
            <p:ph type="subTitle" idx="1"/>
          </p:nvPr>
        </p:nvSpPr>
        <p:spPr>
          <a:xfrm>
            <a:off x="-108721" y="248557"/>
            <a:ext cx="952166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dirty="0">
                <a:solidFill>
                  <a:schemeClr val="tx1"/>
                </a:solidFill>
                <a:latin typeface="+mj-lt"/>
              </a:rPr>
              <a:t>- We can see an uneven count of each class for the variable of resign status, where there are very little people who resign compared to not resigned (around 5:24 ratio). Hence, it may be hard to get a grasp of the cluster of those who resigned compared to those who did not.  Such a scenario could lead to not-so-prominent clusters. Since we want to compare the clusters characteristics, so to further understand the persona and traits of the cluster, we may need to select our clustering algorithms carefully while keeping in mind the mixed data types in the feature space. </a:t>
            </a:r>
          </a:p>
          <a:p>
            <a:pPr algn="l">
              <a:buFont typeface="Arial" panose="020B0604020202020204" pitchFamily="34" charset="0"/>
              <a:buChar char="•"/>
            </a:pPr>
            <a:r>
              <a:rPr lang="en-US" sz="1100" dirty="0">
                <a:solidFill>
                  <a:schemeClr val="tx1"/>
                </a:solidFill>
                <a:latin typeface="+mj-lt"/>
              </a:rPr>
              <a:t>- We also note that there are some dominating classes with a much larger proportion count than other classes for some variables. One example is the `</a:t>
            </a:r>
            <a:r>
              <a:rPr lang="en-US" sz="1100" dirty="0" err="1">
                <a:solidFill>
                  <a:schemeClr val="tx1"/>
                </a:solidFill>
                <a:latin typeface="+mj-lt"/>
              </a:rPr>
              <a:t>BusinessTravel</a:t>
            </a:r>
            <a:r>
              <a:rPr lang="en-US" sz="1100" dirty="0">
                <a:solidFill>
                  <a:schemeClr val="tx1"/>
                </a:solidFill>
                <a:latin typeface="+mj-lt"/>
              </a:rPr>
              <a:t>` variable, where there are close to 1000 employees that travel rarely, as compared to 200 who do not travel, and 250 who travel frequently. This may limit the clustering algorithm to account for information of employees that do not travel or travel frequently</a:t>
            </a:r>
          </a:p>
          <a:p>
            <a:pPr algn="l">
              <a:buFont typeface="Arial" panose="020B0604020202020204" pitchFamily="34" charset="0"/>
              <a:buChar char="•"/>
            </a:pPr>
            <a:r>
              <a:rPr lang="en-US" sz="1100" dirty="0">
                <a:solidFill>
                  <a:schemeClr val="tx1"/>
                </a:solidFill>
                <a:latin typeface="+mj-lt"/>
              </a:rPr>
              <a:t>- </a:t>
            </a:r>
            <a:r>
              <a:rPr lang="en-US" sz="1100" dirty="0" err="1">
                <a:solidFill>
                  <a:schemeClr val="tx1"/>
                </a:solidFill>
                <a:latin typeface="+mj-lt"/>
              </a:rPr>
              <a:t>Hierachical</a:t>
            </a:r>
            <a:r>
              <a:rPr lang="en-US" sz="1100" dirty="0">
                <a:solidFill>
                  <a:schemeClr val="tx1"/>
                </a:solidFill>
                <a:latin typeface="+mj-lt"/>
              </a:rPr>
              <a:t> clustering may be good &amp; relevant for this study. Some of such algorithms would be agglomerative clustering. Another approach is to select the linkage parameter for </a:t>
            </a:r>
            <a:r>
              <a:rPr lang="en-US" sz="1100" dirty="0" err="1">
                <a:solidFill>
                  <a:schemeClr val="tx1"/>
                </a:solidFill>
                <a:latin typeface="+mj-lt"/>
              </a:rPr>
              <a:t>hierachical</a:t>
            </a:r>
            <a:r>
              <a:rPr lang="en-US" sz="1100" dirty="0">
                <a:solidFill>
                  <a:schemeClr val="tx1"/>
                </a:solidFill>
                <a:latin typeface="+mj-lt"/>
              </a:rPr>
              <a:t> clustering. Like single link, complete link etc. </a:t>
            </a:r>
          </a:p>
          <a:p>
            <a:pPr algn="l">
              <a:buFont typeface="Arial" panose="020B0604020202020204" pitchFamily="34" charset="0"/>
              <a:buChar char="•"/>
            </a:pPr>
            <a:r>
              <a:rPr lang="en-US" sz="1100" dirty="0">
                <a:solidFill>
                  <a:schemeClr val="tx1"/>
                </a:solidFill>
                <a:latin typeface="+mj-lt"/>
              </a:rPr>
              <a:t>Most employees have an education level of 3, while there are very few employees with education level of 5 and 1. This may be logical as those with low education level of 1 may not fully have the expertise and skills for the job, hence employees may choose to hire those with higher educational qualifications such as Degree, PHD, etc. Moreover, education level of 5 may suggest employees have specific and specialized skillsets, hence very familiar and proficient in work related to their field. Such employees may be hard to find, which may account for the low count of employees with education level of 5</a:t>
            </a:r>
          </a:p>
          <a:p>
            <a:pPr algn="l">
              <a:buFont typeface="Arial" panose="020B0604020202020204" pitchFamily="34" charset="0"/>
              <a:buChar char="•"/>
            </a:pPr>
            <a:r>
              <a:rPr lang="en-US" sz="1100" dirty="0">
                <a:solidFill>
                  <a:schemeClr val="tx1"/>
                </a:solidFill>
                <a:latin typeface="+mj-lt"/>
              </a:rPr>
              <a:t>- There seems to be more male than females in this study.</a:t>
            </a:r>
          </a:p>
          <a:p>
            <a:pPr algn="l">
              <a:buFont typeface="Arial" panose="020B0604020202020204" pitchFamily="34" charset="0"/>
              <a:buChar char="•"/>
            </a:pPr>
            <a:r>
              <a:rPr lang="en-US" sz="1100" dirty="0">
                <a:solidFill>
                  <a:schemeClr val="tx1"/>
                </a:solidFill>
                <a:latin typeface="+mj-lt"/>
              </a:rPr>
              <a:t>- A lot more employees that are in research &amp; development department, which may suggest a corporation that aims to develop new services or products, and improving existing ones. </a:t>
            </a:r>
          </a:p>
          <a:p>
            <a:pPr algn="l">
              <a:buFont typeface="Arial" panose="020B0604020202020204" pitchFamily="34" charset="0"/>
              <a:buChar char="•"/>
            </a:pPr>
            <a:r>
              <a:rPr lang="en-US" sz="1100" dirty="0">
                <a:solidFill>
                  <a:schemeClr val="tx1"/>
                </a:solidFill>
                <a:latin typeface="+mj-lt"/>
              </a:rPr>
              <a:t>- Most employees are very satisfied with their job and feel that work life balance is generally good</a:t>
            </a:r>
          </a:p>
        </p:txBody>
      </p:sp>
      <p:pic>
        <p:nvPicPr>
          <p:cNvPr id="3" name="Picture 2">
            <a:extLst>
              <a:ext uri="{FF2B5EF4-FFF2-40B4-BE49-F238E27FC236}">
                <a16:creationId xmlns:a16="http://schemas.microsoft.com/office/drawing/2014/main" id="{D121B6CA-1B77-8D81-CE38-C9A1F7BD699F}"/>
              </a:ext>
            </a:extLst>
          </p:cNvPr>
          <p:cNvPicPr>
            <a:picLocks noChangeAspect="1"/>
          </p:cNvPicPr>
          <p:nvPr/>
        </p:nvPicPr>
        <p:blipFill>
          <a:blip r:embed="rId3"/>
          <a:stretch>
            <a:fillRect/>
          </a:stretch>
        </p:blipFill>
        <p:spPr>
          <a:xfrm>
            <a:off x="5301983" y="3503919"/>
            <a:ext cx="3842017" cy="1580006"/>
          </a:xfrm>
          <a:prstGeom prst="rect">
            <a:avLst/>
          </a:prstGeom>
        </p:spPr>
      </p:pic>
      <p:pic>
        <p:nvPicPr>
          <p:cNvPr id="7" name="Picture 6">
            <a:extLst>
              <a:ext uri="{FF2B5EF4-FFF2-40B4-BE49-F238E27FC236}">
                <a16:creationId xmlns:a16="http://schemas.microsoft.com/office/drawing/2014/main" id="{3E76E5C7-B2FF-9344-BF59-02363B74BA93}"/>
              </a:ext>
            </a:extLst>
          </p:cNvPr>
          <p:cNvPicPr>
            <a:picLocks noChangeAspect="1"/>
          </p:cNvPicPr>
          <p:nvPr/>
        </p:nvPicPr>
        <p:blipFill>
          <a:blip r:embed="rId4"/>
          <a:stretch>
            <a:fillRect/>
          </a:stretch>
        </p:blipFill>
        <p:spPr>
          <a:xfrm>
            <a:off x="80110" y="3608407"/>
            <a:ext cx="5145033" cy="800513"/>
          </a:xfrm>
          <a:prstGeom prst="rect">
            <a:avLst/>
          </a:prstGeom>
        </p:spPr>
      </p:pic>
    </p:spTree>
    <p:extLst>
      <p:ext uri="{BB962C8B-B14F-4D97-AF65-F5344CB8AC3E}">
        <p14:creationId xmlns:p14="http://schemas.microsoft.com/office/powerpoint/2010/main" val="8977656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72542"/>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Bivariate analysis</a:t>
            </a:r>
            <a:endParaRPr dirty="0"/>
          </a:p>
        </p:txBody>
      </p:sp>
      <p:sp>
        <p:nvSpPr>
          <p:cNvPr id="291" name="Google Shape;291;p43"/>
          <p:cNvSpPr txBox="1">
            <a:spLocks noGrp="1"/>
          </p:cNvSpPr>
          <p:nvPr>
            <p:ph type="subTitle" idx="1"/>
          </p:nvPr>
        </p:nvSpPr>
        <p:spPr>
          <a:xfrm>
            <a:off x="0" y="705375"/>
            <a:ext cx="952166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dirty="0">
                <a:solidFill>
                  <a:schemeClr val="tx1"/>
                </a:solidFill>
                <a:latin typeface="+mj-lt"/>
              </a:rPr>
              <a:t>No distinctive clusters or patterns observe among the variables as shown by the scatter matrix. Most observations are close to one another and appear at random. There is no pattern in the scatterplot between variables.</a:t>
            </a:r>
          </a:p>
          <a:p>
            <a:pPr algn="l">
              <a:buFont typeface="Arial" panose="020B0604020202020204" pitchFamily="34" charset="0"/>
              <a:buChar char="•"/>
            </a:pPr>
            <a:r>
              <a:rPr lang="en-US" sz="1100" dirty="0">
                <a:solidFill>
                  <a:schemeClr val="tx1"/>
                </a:solidFill>
                <a:latin typeface="+mj-lt"/>
              </a:rPr>
              <a:t>Triangle liked shape observed between age and length of service. This is logical as length of service should not be larger than age.</a:t>
            </a:r>
          </a:p>
          <a:p>
            <a:pPr algn="l">
              <a:buFont typeface="Arial" panose="020B0604020202020204" pitchFamily="34" charset="0"/>
              <a:buChar char="•"/>
            </a:pPr>
            <a:r>
              <a:rPr lang="en-US" sz="1100" dirty="0">
                <a:solidFill>
                  <a:schemeClr val="tx1"/>
                </a:solidFill>
                <a:latin typeface="+mj-lt"/>
              </a:rPr>
              <a:t>Employees that have longer length of service tends to have higher salary.</a:t>
            </a:r>
          </a:p>
          <a:p>
            <a:pPr algn="l">
              <a:buFont typeface="Arial" panose="020B0604020202020204" pitchFamily="34" charset="0"/>
              <a:buChar char="•"/>
            </a:pPr>
            <a:r>
              <a:rPr lang="en-US" sz="1100" dirty="0">
                <a:solidFill>
                  <a:schemeClr val="tx1"/>
                </a:solidFill>
                <a:latin typeface="+mj-lt"/>
              </a:rPr>
              <a:t>There does not appear to be any visible significant relationship among most variables.</a:t>
            </a:r>
          </a:p>
          <a:p>
            <a:pPr algn="l">
              <a:buFont typeface="Arial" panose="020B0604020202020204" pitchFamily="34" charset="0"/>
              <a:buChar char="•"/>
            </a:pPr>
            <a:r>
              <a:rPr lang="en-US" sz="1100" dirty="0">
                <a:solidFill>
                  <a:schemeClr val="tx1"/>
                </a:solidFill>
                <a:latin typeface="+mj-lt"/>
              </a:rPr>
              <a:t>No extreme bivariate outliers observed among the scatter plots of variables that distorts the trend</a:t>
            </a:r>
          </a:p>
        </p:txBody>
      </p:sp>
      <p:pic>
        <p:nvPicPr>
          <p:cNvPr id="4" name="Picture 3">
            <a:extLst>
              <a:ext uri="{FF2B5EF4-FFF2-40B4-BE49-F238E27FC236}">
                <a16:creationId xmlns:a16="http://schemas.microsoft.com/office/drawing/2014/main" id="{8C4A8C20-9B18-2135-68B0-9476A13D9A99}"/>
              </a:ext>
            </a:extLst>
          </p:cNvPr>
          <p:cNvPicPr>
            <a:picLocks noChangeAspect="1"/>
          </p:cNvPicPr>
          <p:nvPr/>
        </p:nvPicPr>
        <p:blipFill>
          <a:blip r:embed="rId3"/>
          <a:stretch>
            <a:fillRect/>
          </a:stretch>
        </p:blipFill>
        <p:spPr>
          <a:xfrm>
            <a:off x="4910097" y="1906664"/>
            <a:ext cx="4233903" cy="3236836"/>
          </a:xfrm>
          <a:prstGeom prst="rect">
            <a:avLst/>
          </a:prstGeom>
        </p:spPr>
      </p:pic>
    </p:spTree>
    <p:extLst>
      <p:ext uri="{BB962C8B-B14F-4D97-AF65-F5344CB8AC3E}">
        <p14:creationId xmlns:p14="http://schemas.microsoft.com/office/powerpoint/2010/main" val="29349670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72542"/>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err="1"/>
              <a:t>Phik</a:t>
            </a:r>
            <a:r>
              <a:rPr lang="en-SG" dirty="0"/>
              <a:t> Correlation</a:t>
            </a:r>
            <a:endParaRPr dirty="0"/>
          </a:p>
        </p:txBody>
      </p:sp>
      <p:sp>
        <p:nvSpPr>
          <p:cNvPr id="291" name="Google Shape;291;p43"/>
          <p:cNvSpPr txBox="1">
            <a:spLocks noGrp="1"/>
          </p:cNvSpPr>
          <p:nvPr>
            <p:ph type="subTitle" idx="1"/>
          </p:nvPr>
        </p:nvSpPr>
        <p:spPr>
          <a:xfrm>
            <a:off x="0" y="544010"/>
            <a:ext cx="952166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dirty="0" err="1">
                <a:solidFill>
                  <a:schemeClr val="tx1"/>
                </a:solidFill>
                <a:latin typeface="+mj-lt"/>
              </a:rPr>
              <a:t>Phik</a:t>
            </a:r>
            <a:r>
              <a:rPr lang="en-US" sz="1100" dirty="0">
                <a:solidFill>
                  <a:schemeClr val="tx1"/>
                </a:solidFill>
                <a:latin typeface="+mj-lt"/>
              </a:rPr>
              <a:t> (𝜙k) is a correlation coefficient that works consistently between numerical, ordinal variables. This is very useful for this current dataset.</a:t>
            </a:r>
          </a:p>
          <a:p>
            <a:pPr algn="l">
              <a:buFont typeface="Arial" panose="020B0604020202020204" pitchFamily="34" charset="0"/>
              <a:buChar char="•"/>
            </a:pPr>
            <a:r>
              <a:rPr lang="en-US" sz="1100" dirty="0">
                <a:solidFill>
                  <a:schemeClr val="tx1"/>
                </a:solidFill>
                <a:latin typeface="+mj-lt"/>
              </a:rPr>
              <a:t>- The correlation ranges from 0 to 1, with 0 having no association, while 1 denoting high association</a:t>
            </a:r>
          </a:p>
          <a:p>
            <a:pPr algn="l">
              <a:buFont typeface="Arial" panose="020B0604020202020204" pitchFamily="34" charset="0"/>
              <a:buChar char="•"/>
            </a:pPr>
            <a:r>
              <a:rPr lang="en-US" sz="1100" dirty="0">
                <a:solidFill>
                  <a:schemeClr val="tx1"/>
                </a:solidFill>
                <a:latin typeface="+mj-lt"/>
              </a:rPr>
              <a:t>- We note that there is significant correlation between length of service and salary, with a </a:t>
            </a:r>
            <a:r>
              <a:rPr lang="en-US" sz="1100" dirty="0" err="1">
                <a:solidFill>
                  <a:schemeClr val="tx1"/>
                </a:solidFill>
                <a:latin typeface="+mj-lt"/>
              </a:rPr>
              <a:t>phik</a:t>
            </a:r>
            <a:r>
              <a:rPr lang="en-US" sz="1100" dirty="0">
                <a:solidFill>
                  <a:schemeClr val="tx1"/>
                </a:solidFill>
                <a:latin typeface="+mj-lt"/>
              </a:rPr>
              <a:t> correlation of 0.61. This would be logical as longer length of service will mean richer work experiences, with better and posses a variety of industry skillsets. These experienced employees are what employers are generally looking for, and are willing to pay more for the employee to work with them.</a:t>
            </a:r>
          </a:p>
          <a:p>
            <a:pPr algn="l">
              <a:buFont typeface="Arial" panose="020B0604020202020204" pitchFamily="34" charset="0"/>
              <a:buChar char="•"/>
            </a:pPr>
            <a:r>
              <a:rPr lang="en-US" sz="1100" dirty="0">
                <a:solidFill>
                  <a:schemeClr val="tx1"/>
                </a:solidFill>
                <a:latin typeface="+mj-lt"/>
              </a:rPr>
              <a:t>- Age is also moderately correlated with length of service having a </a:t>
            </a:r>
            <a:r>
              <a:rPr lang="en-US" sz="1100" dirty="0" err="1">
                <a:solidFill>
                  <a:schemeClr val="tx1"/>
                </a:solidFill>
                <a:latin typeface="+mj-lt"/>
              </a:rPr>
              <a:t>phik</a:t>
            </a:r>
            <a:r>
              <a:rPr lang="en-US" sz="1100" dirty="0">
                <a:solidFill>
                  <a:schemeClr val="tx1"/>
                </a:solidFill>
                <a:latin typeface="+mj-lt"/>
              </a:rPr>
              <a:t> correlation of 0.56. This is likely due to the fact that the longer one works for the organization, the older the person gets. In other words, they are directly proportional</a:t>
            </a:r>
          </a:p>
          <a:p>
            <a:pPr algn="l">
              <a:buFont typeface="Arial" panose="020B0604020202020204" pitchFamily="34" charset="0"/>
              <a:buChar char="•"/>
            </a:pPr>
            <a:r>
              <a:rPr lang="en-US" sz="1100" dirty="0">
                <a:solidFill>
                  <a:schemeClr val="tx1"/>
                </a:solidFill>
                <a:latin typeface="+mj-lt"/>
              </a:rPr>
              <a:t>- Most variables are </a:t>
            </a:r>
            <a:r>
              <a:rPr lang="en-US" sz="1100" dirty="0" err="1">
                <a:solidFill>
                  <a:schemeClr val="tx1"/>
                </a:solidFill>
                <a:latin typeface="+mj-lt"/>
              </a:rPr>
              <a:t>independant</a:t>
            </a:r>
            <a:r>
              <a:rPr lang="en-US" sz="1100" dirty="0">
                <a:solidFill>
                  <a:schemeClr val="tx1"/>
                </a:solidFill>
                <a:latin typeface="+mj-lt"/>
              </a:rPr>
              <a:t> of each other, denoted by its low or weak correlation.</a:t>
            </a:r>
          </a:p>
          <a:p>
            <a:pPr algn="l">
              <a:buFont typeface="Arial" panose="020B0604020202020204" pitchFamily="34" charset="0"/>
              <a:buChar char="•"/>
            </a:pPr>
            <a:r>
              <a:rPr lang="en-US" sz="1100" dirty="0">
                <a:solidFill>
                  <a:schemeClr val="tx1"/>
                </a:solidFill>
                <a:latin typeface="+mj-lt"/>
              </a:rPr>
              <a:t>- We might be interested in the variable of `Resign Status` as it corresponds directly to our unsupervised clustering task of understanding employees.</a:t>
            </a:r>
          </a:p>
          <a:p>
            <a:pPr algn="l">
              <a:buFont typeface="Arial" panose="020B0604020202020204" pitchFamily="34" charset="0"/>
              <a:buChar char="•"/>
            </a:pPr>
            <a:r>
              <a:rPr lang="en-US" sz="1100" dirty="0">
                <a:solidFill>
                  <a:schemeClr val="tx1"/>
                </a:solidFill>
                <a:latin typeface="+mj-lt"/>
              </a:rPr>
              <a:t>- We immediately note that resign status and age has significant correlation of 0.28, and salary with resign status have a correlation of 0.28 though </a:t>
            </a:r>
            <a:r>
              <a:rPr lang="en-US" sz="1100" dirty="0" err="1">
                <a:solidFill>
                  <a:schemeClr val="tx1"/>
                </a:solidFill>
                <a:latin typeface="+mj-lt"/>
              </a:rPr>
              <a:t>i</a:t>
            </a:r>
            <a:r>
              <a:rPr lang="en-US" sz="1100" dirty="0">
                <a:solidFill>
                  <a:schemeClr val="tx1"/>
                </a:solidFill>
                <a:latin typeface="+mj-lt"/>
              </a:rPr>
              <a:t> expected higher, this is likely due to the fact that old age may mean leaving the organization for retirement thus resigning, whereas perhaps a lower salary may result in employee resignation for better career prospects.</a:t>
            </a:r>
          </a:p>
          <a:p>
            <a:pPr algn="l">
              <a:buFont typeface="Arial" panose="020B0604020202020204" pitchFamily="34" charset="0"/>
              <a:buChar char="•"/>
            </a:pPr>
            <a:r>
              <a:rPr lang="en-US" sz="1100" dirty="0">
                <a:solidFill>
                  <a:schemeClr val="tx1"/>
                </a:solidFill>
                <a:latin typeface="+mj-lt"/>
              </a:rPr>
              <a:t>Since there is significant correlation between age and length of service,</a:t>
            </a:r>
          </a:p>
          <a:p>
            <a:pPr marL="114300" indent="0" algn="l"/>
            <a:r>
              <a:rPr lang="en-US" sz="1100" dirty="0">
                <a:solidFill>
                  <a:schemeClr val="tx1"/>
                </a:solidFill>
                <a:latin typeface="+mj-lt"/>
              </a:rPr>
              <a:t>and between salary and length of service. </a:t>
            </a:r>
          </a:p>
          <a:p>
            <a:pPr marL="114300" indent="0" algn="l"/>
            <a:r>
              <a:rPr lang="en-US" sz="1100" dirty="0">
                <a:solidFill>
                  <a:schemeClr val="tx1"/>
                </a:solidFill>
                <a:latin typeface="+mj-lt"/>
              </a:rPr>
              <a:t>This explains why there is also significant correlation between age and salary</a:t>
            </a:r>
          </a:p>
        </p:txBody>
      </p:sp>
      <p:pic>
        <p:nvPicPr>
          <p:cNvPr id="3" name="Picture 2">
            <a:extLst>
              <a:ext uri="{FF2B5EF4-FFF2-40B4-BE49-F238E27FC236}">
                <a16:creationId xmlns:a16="http://schemas.microsoft.com/office/drawing/2014/main" id="{05878706-C691-BD54-688C-06A0379589A5}"/>
              </a:ext>
            </a:extLst>
          </p:cNvPr>
          <p:cNvPicPr>
            <a:picLocks noChangeAspect="1"/>
          </p:cNvPicPr>
          <p:nvPr/>
        </p:nvPicPr>
        <p:blipFill>
          <a:blip r:embed="rId3"/>
          <a:stretch>
            <a:fillRect/>
          </a:stretch>
        </p:blipFill>
        <p:spPr>
          <a:xfrm>
            <a:off x="5655448" y="2786974"/>
            <a:ext cx="3488551" cy="2356525"/>
          </a:xfrm>
          <a:prstGeom prst="rect">
            <a:avLst/>
          </a:prstGeom>
        </p:spPr>
      </p:pic>
    </p:spTree>
    <p:extLst>
      <p:ext uri="{BB962C8B-B14F-4D97-AF65-F5344CB8AC3E}">
        <p14:creationId xmlns:p14="http://schemas.microsoft.com/office/powerpoint/2010/main" val="38989988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800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Violin plots</a:t>
            </a:r>
            <a:endParaRPr sz="2000" dirty="0"/>
          </a:p>
        </p:txBody>
      </p:sp>
      <p:sp>
        <p:nvSpPr>
          <p:cNvPr id="291" name="Google Shape;291;p43"/>
          <p:cNvSpPr txBox="1">
            <a:spLocks noGrp="1"/>
          </p:cNvSpPr>
          <p:nvPr>
            <p:ph type="subTitle" idx="1"/>
          </p:nvPr>
        </p:nvSpPr>
        <p:spPr>
          <a:xfrm>
            <a:off x="0" y="544010"/>
            <a:ext cx="952166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dirty="0">
              <a:solidFill>
                <a:schemeClr val="tx1"/>
              </a:solidFill>
              <a:latin typeface="+mj-lt"/>
            </a:endParaRPr>
          </a:p>
        </p:txBody>
      </p:sp>
      <p:pic>
        <p:nvPicPr>
          <p:cNvPr id="4" name="Picture 3">
            <a:extLst>
              <a:ext uri="{FF2B5EF4-FFF2-40B4-BE49-F238E27FC236}">
                <a16:creationId xmlns:a16="http://schemas.microsoft.com/office/drawing/2014/main" id="{DE8F4C0C-F0D3-005F-8AA2-4339EB59ED8A}"/>
              </a:ext>
            </a:extLst>
          </p:cNvPr>
          <p:cNvPicPr>
            <a:picLocks noChangeAspect="1"/>
          </p:cNvPicPr>
          <p:nvPr/>
        </p:nvPicPr>
        <p:blipFill>
          <a:blip r:embed="rId3"/>
          <a:stretch>
            <a:fillRect/>
          </a:stretch>
        </p:blipFill>
        <p:spPr>
          <a:xfrm>
            <a:off x="5046614" y="544010"/>
            <a:ext cx="4097386" cy="2322196"/>
          </a:xfrm>
          <a:prstGeom prst="rect">
            <a:avLst/>
          </a:prstGeom>
        </p:spPr>
      </p:pic>
      <p:pic>
        <p:nvPicPr>
          <p:cNvPr id="6" name="Picture 5">
            <a:extLst>
              <a:ext uri="{FF2B5EF4-FFF2-40B4-BE49-F238E27FC236}">
                <a16:creationId xmlns:a16="http://schemas.microsoft.com/office/drawing/2014/main" id="{324C725F-0A15-9FEC-5682-5E36573084DD}"/>
              </a:ext>
            </a:extLst>
          </p:cNvPr>
          <p:cNvPicPr>
            <a:picLocks noChangeAspect="1"/>
          </p:cNvPicPr>
          <p:nvPr/>
        </p:nvPicPr>
        <p:blipFill>
          <a:blip r:embed="rId4"/>
          <a:stretch>
            <a:fillRect/>
          </a:stretch>
        </p:blipFill>
        <p:spPr>
          <a:xfrm>
            <a:off x="905536" y="544009"/>
            <a:ext cx="4141078" cy="2322197"/>
          </a:xfrm>
          <a:prstGeom prst="rect">
            <a:avLst/>
          </a:prstGeom>
        </p:spPr>
      </p:pic>
      <p:pic>
        <p:nvPicPr>
          <p:cNvPr id="8" name="Picture 7">
            <a:extLst>
              <a:ext uri="{FF2B5EF4-FFF2-40B4-BE49-F238E27FC236}">
                <a16:creationId xmlns:a16="http://schemas.microsoft.com/office/drawing/2014/main" id="{60799DC2-ACB6-6E1A-2673-F7E7D6A52D9F}"/>
              </a:ext>
            </a:extLst>
          </p:cNvPr>
          <p:cNvPicPr>
            <a:picLocks noChangeAspect="1"/>
          </p:cNvPicPr>
          <p:nvPr/>
        </p:nvPicPr>
        <p:blipFill>
          <a:blip r:embed="rId5"/>
          <a:stretch>
            <a:fillRect/>
          </a:stretch>
        </p:blipFill>
        <p:spPr>
          <a:xfrm>
            <a:off x="5046612" y="2838220"/>
            <a:ext cx="4097387" cy="2300469"/>
          </a:xfrm>
          <a:prstGeom prst="rect">
            <a:avLst/>
          </a:prstGeom>
        </p:spPr>
      </p:pic>
      <p:pic>
        <p:nvPicPr>
          <p:cNvPr id="10" name="Picture 9">
            <a:extLst>
              <a:ext uri="{FF2B5EF4-FFF2-40B4-BE49-F238E27FC236}">
                <a16:creationId xmlns:a16="http://schemas.microsoft.com/office/drawing/2014/main" id="{AC4599CB-C405-2FA9-9029-65C9C31005E6}"/>
              </a:ext>
            </a:extLst>
          </p:cNvPr>
          <p:cNvPicPr>
            <a:picLocks noChangeAspect="1"/>
          </p:cNvPicPr>
          <p:nvPr/>
        </p:nvPicPr>
        <p:blipFill>
          <a:blip r:embed="rId6"/>
          <a:stretch>
            <a:fillRect/>
          </a:stretch>
        </p:blipFill>
        <p:spPr>
          <a:xfrm>
            <a:off x="949226" y="2838220"/>
            <a:ext cx="4097386" cy="2372897"/>
          </a:xfrm>
          <a:prstGeom prst="rect">
            <a:avLst/>
          </a:prstGeom>
        </p:spPr>
      </p:pic>
    </p:spTree>
    <p:extLst>
      <p:ext uri="{BB962C8B-B14F-4D97-AF65-F5344CB8AC3E}">
        <p14:creationId xmlns:p14="http://schemas.microsoft.com/office/powerpoint/2010/main" val="191089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92209" y="222897"/>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Violin plots</a:t>
            </a:r>
            <a:endParaRPr dirty="0"/>
          </a:p>
        </p:txBody>
      </p:sp>
      <p:sp>
        <p:nvSpPr>
          <p:cNvPr id="291" name="Google Shape;291;p43"/>
          <p:cNvSpPr txBox="1">
            <a:spLocks noGrp="1"/>
          </p:cNvSpPr>
          <p:nvPr>
            <p:ph type="subTitle" idx="1"/>
          </p:nvPr>
        </p:nvSpPr>
        <p:spPr>
          <a:xfrm>
            <a:off x="0" y="544010"/>
            <a:ext cx="952166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dirty="0">
                <a:solidFill>
                  <a:schemeClr val="tx1"/>
                </a:solidFill>
                <a:latin typeface="+mj-lt"/>
              </a:rPr>
              <a:t>1. Looking at the violin plots, by comparing the distributions groups by age, distance and salary, it appears there is no significant difference between the distributions of males and females for all the numerical variables.</a:t>
            </a:r>
          </a:p>
          <a:p>
            <a:pPr algn="l">
              <a:buFont typeface="Arial" panose="020B0604020202020204" pitchFamily="34" charset="0"/>
              <a:buChar char="•"/>
            </a:pPr>
            <a:r>
              <a:rPr lang="en-US" sz="1100" dirty="0">
                <a:solidFill>
                  <a:schemeClr val="tx1"/>
                </a:solidFill>
                <a:latin typeface="+mj-lt"/>
              </a:rPr>
              <a:t>2. Furthermore, variables like job function, there appears to be little significance difference between distributions between the unique groups for all the numerical variables.</a:t>
            </a:r>
          </a:p>
          <a:p>
            <a:pPr algn="l">
              <a:buFont typeface="Arial" panose="020B0604020202020204" pitchFamily="34" charset="0"/>
              <a:buChar char="•"/>
            </a:pPr>
            <a:r>
              <a:rPr lang="en-US" sz="1100" dirty="0">
                <a:solidFill>
                  <a:schemeClr val="tx1"/>
                </a:solidFill>
                <a:latin typeface="+mj-lt"/>
              </a:rPr>
              <a:t>3. It is hard for us to make a concrete decision hence, I will be conducting statistical tests like ANOVA to determine if means between groups differ. Ideally, we want to have distinct information in the clusters generated by the algorithms.</a:t>
            </a:r>
          </a:p>
          <a:p>
            <a:pPr marL="114300" indent="0" algn="l"/>
            <a:r>
              <a:rPr lang="en-US" sz="1100" b="1" dirty="0">
                <a:solidFill>
                  <a:schemeClr val="tx1"/>
                </a:solidFill>
                <a:latin typeface="+mj-lt"/>
              </a:rPr>
              <a:t>Shortlisted Features to conduct tests on</a:t>
            </a:r>
          </a:p>
          <a:p>
            <a:pPr algn="l">
              <a:buFont typeface="Arial" panose="020B0604020202020204" pitchFamily="34" charset="0"/>
              <a:buChar char="•"/>
            </a:pPr>
            <a:r>
              <a:rPr lang="en-US" sz="1100" dirty="0">
                <a:solidFill>
                  <a:schemeClr val="tx1"/>
                </a:solidFill>
                <a:latin typeface="+mj-lt"/>
              </a:rPr>
              <a:t>1. I will be conducting statistical tests on a few features namely: gender, </a:t>
            </a:r>
            <a:r>
              <a:rPr lang="en-US" sz="1100" dirty="0" err="1">
                <a:solidFill>
                  <a:schemeClr val="tx1"/>
                </a:solidFill>
                <a:latin typeface="+mj-lt"/>
              </a:rPr>
              <a:t>Job_satis</a:t>
            </a:r>
            <a:r>
              <a:rPr lang="en-US" sz="1100" dirty="0">
                <a:solidFill>
                  <a:schemeClr val="tx1"/>
                </a:solidFill>
                <a:latin typeface="+mj-lt"/>
              </a:rPr>
              <a:t>, </a:t>
            </a:r>
            <a:r>
              <a:rPr lang="en-US" sz="1100" dirty="0" err="1">
                <a:solidFill>
                  <a:schemeClr val="tx1"/>
                </a:solidFill>
                <a:latin typeface="+mj-lt"/>
              </a:rPr>
              <a:t>WorkLife</a:t>
            </a:r>
            <a:r>
              <a:rPr lang="en-US" sz="1100" dirty="0">
                <a:solidFill>
                  <a:schemeClr val="tx1"/>
                </a:solidFill>
                <a:latin typeface="+mj-lt"/>
              </a:rPr>
              <a:t> balance, and perf rating.</a:t>
            </a:r>
          </a:p>
          <a:p>
            <a:pPr algn="l">
              <a:buFont typeface="Arial" panose="020B0604020202020204" pitchFamily="34" charset="0"/>
              <a:buChar char="•"/>
            </a:pPr>
            <a:r>
              <a:rPr lang="en-US" sz="1100" dirty="0">
                <a:solidFill>
                  <a:schemeClr val="tx1"/>
                </a:solidFill>
                <a:latin typeface="+mj-lt"/>
              </a:rPr>
              <a:t>2. We will determine if these features have influence on the distribution of the data, and whether it is useful in producing distinct and non overlapping meaningful clusters</a:t>
            </a:r>
          </a:p>
          <a:p>
            <a:pPr algn="l">
              <a:buFont typeface="Arial" panose="020B0604020202020204" pitchFamily="34" charset="0"/>
              <a:buChar char="•"/>
            </a:pPr>
            <a:r>
              <a:rPr lang="en-US" sz="1100" dirty="0">
                <a:solidFill>
                  <a:schemeClr val="tx1"/>
                </a:solidFill>
                <a:latin typeface="+mj-lt"/>
              </a:rPr>
              <a:t>3. Since the other variables have different distribution among groups, and also differing medians as indicated by the box plot, we are going to proceed with just the above 4.</a:t>
            </a:r>
          </a:p>
        </p:txBody>
      </p:sp>
    </p:spTree>
    <p:extLst>
      <p:ext uri="{BB962C8B-B14F-4D97-AF65-F5344CB8AC3E}">
        <p14:creationId xmlns:p14="http://schemas.microsoft.com/office/powerpoint/2010/main" val="3975697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92209" y="222897"/>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Multivariate analysis</a:t>
            </a:r>
            <a:endParaRPr dirty="0"/>
          </a:p>
        </p:txBody>
      </p:sp>
      <p:sp>
        <p:nvSpPr>
          <p:cNvPr id="291" name="Google Shape;291;p43"/>
          <p:cNvSpPr txBox="1">
            <a:spLocks noGrp="1"/>
          </p:cNvSpPr>
          <p:nvPr>
            <p:ph type="subTitle" idx="1"/>
          </p:nvPr>
        </p:nvSpPr>
        <p:spPr>
          <a:xfrm>
            <a:off x="0" y="544010"/>
            <a:ext cx="952166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dirty="0">
              <a:solidFill>
                <a:schemeClr val="tx1"/>
              </a:solidFill>
              <a:latin typeface="+mj-lt"/>
            </a:endParaRPr>
          </a:p>
        </p:txBody>
      </p:sp>
      <p:pic>
        <p:nvPicPr>
          <p:cNvPr id="3" name="Picture 2">
            <a:extLst>
              <a:ext uri="{FF2B5EF4-FFF2-40B4-BE49-F238E27FC236}">
                <a16:creationId xmlns:a16="http://schemas.microsoft.com/office/drawing/2014/main" id="{1262A9CD-FDB4-838B-A1D9-D3CE7BE645B9}"/>
              </a:ext>
            </a:extLst>
          </p:cNvPr>
          <p:cNvPicPr>
            <a:picLocks noChangeAspect="1"/>
          </p:cNvPicPr>
          <p:nvPr/>
        </p:nvPicPr>
        <p:blipFill>
          <a:blip r:embed="rId5"/>
          <a:stretch>
            <a:fillRect/>
          </a:stretch>
        </p:blipFill>
        <p:spPr>
          <a:xfrm>
            <a:off x="92209" y="655730"/>
            <a:ext cx="9144000" cy="954405"/>
          </a:xfrm>
          <a:prstGeom prst="rect">
            <a:avLst/>
          </a:prstGeom>
        </p:spPr>
      </p:pic>
      <p:pic>
        <p:nvPicPr>
          <p:cNvPr id="4" name="WhatsApp Video 2022-08-12 at 4.16.05 PM">
            <a:hlinkClick r:id="" action="ppaction://media"/>
            <a:extLst>
              <a:ext uri="{FF2B5EF4-FFF2-40B4-BE49-F238E27FC236}">
                <a16:creationId xmlns:a16="http://schemas.microsoft.com/office/drawing/2014/main" id="{F015C733-5E64-3D9F-83F7-7E6C21BD38DB}"/>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2117451" y="1654362"/>
            <a:ext cx="4652183" cy="3489138"/>
          </a:xfrm>
          <a:prstGeom prst="rect">
            <a:avLst/>
          </a:prstGeom>
        </p:spPr>
      </p:pic>
    </p:spTree>
    <p:extLst>
      <p:ext uri="{BB962C8B-B14F-4D97-AF65-F5344CB8AC3E}">
        <p14:creationId xmlns:p14="http://schemas.microsoft.com/office/powerpoint/2010/main" val="265800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46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92209" y="222897"/>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T-Stochastic Neighbour Embedding</a:t>
            </a:r>
            <a:endParaRPr dirty="0"/>
          </a:p>
        </p:txBody>
      </p:sp>
      <p:sp>
        <p:nvSpPr>
          <p:cNvPr id="291" name="Google Shape;291;p43"/>
          <p:cNvSpPr txBox="1">
            <a:spLocks noGrp="1"/>
          </p:cNvSpPr>
          <p:nvPr>
            <p:ph type="subTitle" idx="1"/>
          </p:nvPr>
        </p:nvSpPr>
        <p:spPr>
          <a:xfrm>
            <a:off x="0" y="544010"/>
            <a:ext cx="952166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dirty="0">
                <a:solidFill>
                  <a:schemeClr val="tx1"/>
                </a:solidFill>
                <a:latin typeface="+mj-lt"/>
              </a:rPr>
              <a:t>`t-SNE` is an unsupervised technique used primarily for data visualization for data of high dimensionality.</a:t>
            </a:r>
          </a:p>
          <a:p>
            <a:pPr algn="l">
              <a:buFont typeface="Arial" panose="020B0604020202020204" pitchFamily="34" charset="0"/>
              <a:buChar char="•"/>
            </a:pPr>
            <a:r>
              <a:rPr lang="en-US" sz="1100" dirty="0">
                <a:solidFill>
                  <a:schemeClr val="tx1"/>
                </a:solidFill>
                <a:latin typeface="+mj-lt"/>
              </a:rPr>
              <a:t>It cannot be used as a dimensionality reduction technique</a:t>
            </a:r>
          </a:p>
          <a:p>
            <a:pPr algn="l">
              <a:buFont typeface="Arial" panose="020B0604020202020204" pitchFamily="34" charset="0"/>
              <a:buChar char="•"/>
            </a:pPr>
            <a:r>
              <a:rPr lang="en-US" sz="1100" dirty="0">
                <a:solidFill>
                  <a:schemeClr val="tx1"/>
                </a:solidFill>
                <a:latin typeface="+mj-lt"/>
              </a:rPr>
              <a:t>It is a non-linear method, and its goal is to preserve similarity between the data points.</a:t>
            </a:r>
          </a:p>
          <a:p>
            <a:pPr algn="l">
              <a:buFont typeface="Arial" panose="020B0604020202020204" pitchFamily="34" charset="0"/>
              <a:buChar char="•"/>
            </a:pPr>
            <a:r>
              <a:rPr lang="en-US" sz="1100" dirty="0">
                <a:solidFill>
                  <a:schemeClr val="tx1"/>
                </a:solidFill>
                <a:latin typeface="+mj-lt"/>
              </a:rPr>
              <a:t>It provides a sense of how our data is represented in high dimensional spaces. Furthermore, we need to pay attention to TSNE visualization if it shows any patterns or distinct clusters</a:t>
            </a:r>
          </a:p>
          <a:p>
            <a:pPr algn="l">
              <a:buFont typeface="Arial" panose="020B0604020202020204" pitchFamily="34" charset="0"/>
              <a:buChar char="•"/>
            </a:pPr>
            <a:r>
              <a:rPr lang="en-US" sz="1100" dirty="0">
                <a:solidFill>
                  <a:schemeClr val="tx1"/>
                </a:solidFill>
                <a:latin typeface="+mj-lt"/>
              </a:rPr>
              <a:t>The t-SNE algorithm calculates a similarity measure between pairs of instances in the high dimensional space and in the low dimensional space. It then tries to optimize these two similarity measures using a cost function.</a:t>
            </a:r>
          </a:p>
          <a:p>
            <a:pPr algn="l">
              <a:buFont typeface="Arial" panose="020B0604020202020204" pitchFamily="34" charset="0"/>
              <a:buChar char="•"/>
            </a:pPr>
            <a:r>
              <a:rPr lang="en-US" sz="1100" dirty="0">
                <a:solidFill>
                  <a:schemeClr val="tx1"/>
                </a:solidFill>
                <a:latin typeface="+mj-lt"/>
              </a:rPr>
              <a:t>t-SNE can show clear separations in the data. This can be useful before modelling, to pick the no. of cluster.</a:t>
            </a:r>
          </a:p>
          <a:p>
            <a:pPr algn="l">
              <a:buFont typeface="Arial" panose="020B0604020202020204" pitchFamily="34" charset="0"/>
              <a:buChar char="•"/>
            </a:pPr>
            <a:r>
              <a:rPr lang="en-US" sz="1100" dirty="0">
                <a:solidFill>
                  <a:schemeClr val="tx1"/>
                </a:solidFill>
                <a:latin typeface="+mj-lt"/>
              </a:rPr>
              <a:t>The output of TSNE cannot be used for clustering as results are not consistent for each run and the result highly </a:t>
            </a:r>
            <a:r>
              <a:rPr lang="en-US" sz="1100" dirty="0" err="1">
                <a:solidFill>
                  <a:schemeClr val="tx1"/>
                </a:solidFill>
                <a:latin typeface="+mj-lt"/>
              </a:rPr>
              <a:t>dependant</a:t>
            </a:r>
            <a:r>
              <a:rPr lang="en-US" sz="1100" dirty="0">
                <a:solidFill>
                  <a:schemeClr val="tx1"/>
                </a:solidFill>
                <a:latin typeface="+mj-lt"/>
              </a:rPr>
              <a:t> on hyperparameters such as perplexity </a:t>
            </a:r>
          </a:p>
          <a:p>
            <a:pPr algn="l">
              <a:buFont typeface="Arial" panose="020B0604020202020204" pitchFamily="34" charset="0"/>
              <a:buChar char="•"/>
            </a:pPr>
            <a:r>
              <a:rPr lang="en-US" sz="1100" dirty="0">
                <a:solidFill>
                  <a:schemeClr val="tx1"/>
                </a:solidFill>
                <a:latin typeface="+mj-lt"/>
              </a:rPr>
              <a:t>We need to ensure that the `perplexity` parameter carefully, as selecting too high may not serve the purpose of TSNE anymore.</a:t>
            </a:r>
          </a:p>
          <a:p>
            <a:pPr marL="114300" indent="0" algn="l"/>
            <a:r>
              <a:rPr lang="en-US" sz="1100" dirty="0">
                <a:solidFill>
                  <a:schemeClr val="tx1"/>
                </a:solidFill>
                <a:latin typeface="+mj-lt"/>
              </a:rPr>
              <a:t>Why not use `PCA` for visualization?</a:t>
            </a:r>
          </a:p>
          <a:p>
            <a:pPr algn="l">
              <a:buFont typeface="Arial" panose="020B0604020202020204" pitchFamily="34" charset="0"/>
              <a:buChar char="•"/>
            </a:pPr>
            <a:r>
              <a:rPr lang="en-US" sz="1100" dirty="0">
                <a:solidFill>
                  <a:schemeClr val="tx1"/>
                </a:solidFill>
                <a:latin typeface="+mj-lt"/>
              </a:rPr>
              <a:t>1. We will not use PCA, as it may not work well with categorical data</a:t>
            </a:r>
          </a:p>
        </p:txBody>
      </p:sp>
    </p:spTree>
    <p:extLst>
      <p:ext uri="{BB962C8B-B14F-4D97-AF65-F5344CB8AC3E}">
        <p14:creationId xmlns:p14="http://schemas.microsoft.com/office/powerpoint/2010/main" val="29102213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92209" y="222897"/>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T-Stochastic Neighbour Embedding</a:t>
            </a:r>
            <a:endParaRPr dirty="0"/>
          </a:p>
        </p:txBody>
      </p:sp>
      <p:sp>
        <p:nvSpPr>
          <p:cNvPr id="291" name="Google Shape;291;p43"/>
          <p:cNvSpPr txBox="1">
            <a:spLocks noGrp="1"/>
          </p:cNvSpPr>
          <p:nvPr>
            <p:ph type="subTitle" idx="1"/>
          </p:nvPr>
        </p:nvSpPr>
        <p:spPr>
          <a:xfrm>
            <a:off x="0" y="544010"/>
            <a:ext cx="952166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dirty="0">
                <a:solidFill>
                  <a:schemeClr val="tx1"/>
                </a:solidFill>
                <a:latin typeface="+mj-lt"/>
              </a:rPr>
              <a:t>- To visualize, I will label encode the categorical variables such as business travel, as TSNE does not accept strings. Furthermore, we will scale the data using standard scaler. **Note that WE ARE NOT LABEL ENCODING FOR THE CLUSTERING ALGORITHM, but for the sole purpose of grouping.**</a:t>
            </a:r>
          </a:p>
          <a:p>
            <a:pPr algn="l">
              <a:buFont typeface="Arial" panose="020B0604020202020204" pitchFamily="34" charset="0"/>
              <a:buChar char="•"/>
            </a:pPr>
            <a:r>
              <a:rPr lang="en-US" sz="1100" dirty="0">
                <a:solidFill>
                  <a:schemeClr val="tx1"/>
                </a:solidFill>
                <a:latin typeface="+mj-lt"/>
              </a:rPr>
              <a:t>- There seems to be 4 main clusters. </a:t>
            </a:r>
          </a:p>
          <a:p>
            <a:pPr algn="l">
              <a:buFont typeface="Arial" panose="020B0604020202020204" pitchFamily="34" charset="0"/>
              <a:buChar char="•"/>
            </a:pPr>
            <a:r>
              <a:rPr lang="en-US" sz="1100" dirty="0">
                <a:solidFill>
                  <a:schemeClr val="tx1"/>
                </a:solidFill>
                <a:latin typeface="+mj-lt"/>
              </a:rPr>
              <a:t>- The main cluster on the right seems to comprise with multiple unnoticeable clusters.</a:t>
            </a:r>
          </a:p>
          <a:p>
            <a:pPr algn="l">
              <a:buFont typeface="Arial" panose="020B0604020202020204" pitchFamily="34" charset="0"/>
              <a:buChar char="•"/>
            </a:pPr>
            <a:r>
              <a:rPr lang="en-US" sz="1100" dirty="0">
                <a:solidFill>
                  <a:schemeClr val="tx1"/>
                </a:solidFill>
                <a:latin typeface="+mj-lt"/>
              </a:rPr>
              <a:t>- After grouping by resign status, there seems to be 2 main groups. Employees that resign seems to take the top left clusters. </a:t>
            </a:r>
          </a:p>
          <a:p>
            <a:pPr algn="l">
              <a:buFont typeface="Arial" panose="020B0604020202020204" pitchFamily="34" charset="0"/>
              <a:buChar char="•"/>
            </a:pPr>
            <a:r>
              <a:rPr lang="en-US" sz="1100" dirty="0">
                <a:solidFill>
                  <a:schemeClr val="tx1"/>
                </a:solidFill>
                <a:latin typeface="+mj-lt"/>
              </a:rPr>
              <a:t>- However, grouping by other variables does not result in identifiable patterns or cluster.</a:t>
            </a:r>
          </a:p>
        </p:txBody>
      </p:sp>
      <p:pic>
        <p:nvPicPr>
          <p:cNvPr id="2" name="WhatsApp Video 2022-08-12 at 4.19.08 PM">
            <a:hlinkClick r:id="" action="ppaction://media"/>
            <a:extLst>
              <a:ext uri="{FF2B5EF4-FFF2-40B4-BE49-F238E27FC236}">
                <a16:creationId xmlns:a16="http://schemas.microsoft.com/office/drawing/2014/main" id="{B395CD80-43AF-D604-EDFF-E3014CD0E6D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rot="16200000">
            <a:off x="2712812" y="807669"/>
            <a:ext cx="2911475" cy="5143500"/>
          </a:xfrm>
          <a:prstGeom prst="rect">
            <a:avLst/>
          </a:prstGeom>
        </p:spPr>
      </p:pic>
    </p:spTree>
    <p:extLst>
      <p:ext uri="{BB962C8B-B14F-4D97-AF65-F5344CB8AC3E}">
        <p14:creationId xmlns:p14="http://schemas.microsoft.com/office/powerpoint/2010/main" val="3109540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0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subTitle" idx="1"/>
          </p:nvPr>
        </p:nvSpPr>
        <p:spPr>
          <a:xfrm>
            <a:off x="-215153" y="864045"/>
            <a:ext cx="6992471" cy="2379900"/>
          </a:xfrm>
          <a:prstGeom prst="rect">
            <a:avLst/>
          </a:prstGeom>
        </p:spPr>
        <p:txBody>
          <a:bodyPr spcFirstLastPara="1" wrap="square" lIns="91425" tIns="91425" rIns="91425" bIns="91425" anchor="t" anchorCtr="0">
            <a:noAutofit/>
          </a:bodyPr>
          <a:lstStyle/>
          <a:p>
            <a:r>
              <a:rPr lang="en-US" b="1" dirty="0">
                <a:solidFill>
                  <a:schemeClr val="tx1"/>
                </a:solidFill>
                <a:effectLst/>
                <a:latin typeface="+mj-lt"/>
              </a:rPr>
              <a:t>As a HR manager, you want to understand your employees so that appropriate direction can be given to the management to satisfy and retain the employees</a:t>
            </a:r>
          </a:p>
          <a:p>
            <a:r>
              <a:rPr lang="en-US" dirty="0">
                <a:solidFill>
                  <a:schemeClr val="tx1"/>
                </a:solidFill>
                <a:effectLst/>
                <a:latin typeface="+mj-lt"/>
              </a:rPr>
              <a:t>To begin, we need to understand why employees leave?</a:t>
            </a:r>
          </a:p>
          <a:p>
            <a:r>
              <a:rPr lang="en-US" dirty="0">
                <a:solidFill>
                  <a:schemeClr val="tx1"/>
                </a:solidFill>
                <a:effectLst/>
                <a:latin typeface="+mj-lt"/>
              </a:rPr>
              <a:t>According to the Manpower research and statistics department (Singapore), given the impact Covid-19 has on the </a:t>
            </a:r>
            <a:r>
              <a:rPr lang="en-US" dirty="0" err="1">
                <a:solidFill>
                  <a:schemeClr val="tx1"/>
                </a:solidFill>
                <a:effectLst/>
                <a:latin typeface="+mj-lt"/>
              </a:rPr>
              <a:t>labour</a:t>
            </a:r>
            <a:r>
              <a:rPr lang="en-US" dirty="0">
                <a:solidFill>
                  <a:schemeClr val="tx1"/>
                </a:solidFill>
                <a:effectLst/>
                <a:latin typeface="+mj-lt"/>
              </a:rPr>
              <a:t> market, there was an observed increase of annual average resignation rates of 1.8% in 2021, from a previous 1.5%, which is almost as high as the recruitment rate. [4] This shows that given the impact covid-19 has on the economy, employees are leaving due to the economic downturn. This is certainly worrying and we will explore the negative consequences of such a </a:t>
            </a:r>
            <a:r>
              <a:rPr lang="en-US" dirty="0" err="1">
                <a:solidFill>
                  <a:schemeClr val="tx1"/>
                </a:solidFill>
                <a:effectLst/>
                <a:latin typeface="+mj-lt"/>
              </a:rPr>
              <a:t>phenomenom</a:t>
            </a:r>
            <a:r>
              <a:rPr lang="en-US" dirty="0">
                <a:solidFill>
                  <a:schemeClr val="tx1"/>
                </a:solidFill>
                <a:effectLst/>
                <a:latin typeface="+mj-lt"/>
              </a:rPr>
              <a:t>.</a:t>
            </a:r>
          </a:p>
          <a:p>
            <a:endParaRPr lang="en-US" dirty="0">
              <a:solidFill>
                <a:schemeClr val="tx1"/>
              </a:solidFill>
              <a:effectLst/>
              <a:latin typeface="+mj-lt"/>
            </a:endParaRPr>
          </a:p>
          <a:p>
            <a:r>
              <a:rPr lang="en-US" dirty="0">
                <a:solidFill>
                  <a:schemeClr val="tx1"/>
                </a:solidFill>
                <a:effectLst/>
                <a:latin typeface="+mj-lt"/>
              </a:rPr>
              <a:t>There are many reasons for employee turnover, this includes: economic downturn, bad company management, unhealthy working environment, better prospects in another organization in terms of career growth, etc. Employees also may feel that their work is not what they imagined, or perhaps may feel devalued, and unrecognized. [2]</a:t>
            </a:r>
          </a:p>
        </p:txBody>
      </p:sp>
      <p:sp>
        <p:nvSpPr>
          <p:cNvPr id="303" name="Google Shape;303;p45"/>
          <p:cNvSpPr txBox="1">
            <a:spLocks noGrp="1"/>
          </p:cNvSpPr>
          <p:nvPr>
            <p:ph type="title"/>
          </p:nvPr>
        </p:nvSpPr>
        <p:spPr>
          <a:xfrm>
            <a:off x="76840" y="291345"/>
            <a:ext cx="852385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Problem understanding and background research</a:t>
            </a:r>
            <a:endParaRPr dirty="0"/>
          </a:p>
        </p:txBody>
      </p:sp>
      <p:pic>
        <p:nvPicPr>
          <p:cNvPr id="3" name="Picture 2">
            <a:extLst>
              <a:ext uri="{FF2B5EF4-FFF2-40B4-BE49-F238E27FC236}">
                <a16:creationId xmlns:a16="http://schemas.microsoft.com/office/drawing/2014/main" id="{BCD65A39-D3B8-55F0-FCFD-1494F74B4979}"/>
              </a:ext>
            </a:extLst>
          </p:cNvPr>
          <p:cNvPicPr>
            <a:picLocks noChangeAspect="1"/>
          </p:cNvPicPr>
          <p:nvPr/>
        </p:nvPicPr>
        <p:blipFill>
          <a:blip r:embed="rId3"/>
          <a:stretch>
            <a:fillRect/>
          </a:stretch>
        </p:blipFill>
        <p:spPr>
          <a:xfrm>
            <a:off x="6671609" y="3683698"/>
            <a:ext cx="2472391" cy="1341326"/>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35093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a:t>
            </a:r>
            <a:r>
              <a:rPr lang="en-SG" dirty="0" err="1"/>
              <a:t>eature</a:t>
            </a:r>
            <a:r>
              <a:rPr lang="en-SG" dirty="0"/>
              <a:t> Engineering (</a:t>
            </a:r>
            <a:r>
              <a:rPr lang="en-SG" dirty="0" err="1"/>
              <a:t>Levene</a:t>
            </a:r>
            <a:r>
              <a:rPr lang="en-SG" dirty="0"/>
              <a:t> test)</a:t>
            </a:r>
            <a:endParaRPr dirty="0"/>
          </a:p>
        </p:txBody>
      </p:sp>
      <p:sp>
        <p:nvSpPr>
          <p:cNvPr id="291" name="Google Shape;291;p43"/>
          <p:cNvSpPr txBox="1">
            <a:spLocks noGrp="1"/>
          </p:cNvSpPr>
          <p:nvPr>
            <p:ph type="subTitle" idx="1"/>
          </p:nvPr>
        </p:nvSpPr>
        <p:spPr>
          <a:xfrm>
            <a:off x="0" y="783771"/>
            <a:ext cx="4502844" cy="28354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endParaRPr lang="en-SG" sz="1400" b="1" dirty="0"/>
          </a:p>
          <a:p>
            <a:pPr marL="285750" lvl="0" indent="-285750" algn="l" rtl="0">
              <a:spcBef>
                <a:spcPts val="0"/>
              </a:spcBef>
              <a:spcAft>
                <a:spcPts val="1200"/>
              </a:spcAft>
              <a:buFont typeface="Arial" panose="020B0604020202020204" pitchFamily="34" charset="0"/>
              <a:buChar char="•"/>
            </a:pPr>
            <a:endParaRPr lang="en-SG" sz="1400" dirty="0"/>
          </a:p>
          <a:p>
            <a:pPr marL="342900" lvl="0" algn="l" rtl="0">
              <a:spcBef>
                <a:spcPts val="0"/>
              </a:spcBef>
              <a:spcAft>
                <a:spcPts val="1200"/>
              </a:spcAft>
              <a:buFont typeface="Arial" panose="020B0604020202020204" pitchFamily="34" charset="0"/>
              <a:buChar char="•"/>
            </a:pPr>
            <a:endParaRPr sz="1400" dirty="0"/>
          </a:p>
        </p:txBody>
      </p:sp>
      <p:sp>
        <p:nvSpPr>
          <p:cNvPr id="3" name="TextBox 2">
            <a:extLst>
              <a:ext uri="{FF2B5EF4-FFF2-40B4-BE49-F238E27FC236}">
                <a16:creationId xmlns:a16="http://schemas.microsoft.com/office/drawing/2014/main" id="{0DBD9BB7-AE17-58E1-32BD-3B6F192C4509}"/>
              </a:ext>
            </a:extLst>
          </p:cNvPr>
          <p:cNvSpPr txBox="1"/>
          <p:nvPr/>
        </p:nvSpPr>
        <p:spPr>
          <a:xfrm>
            <a:off x="129485" y="783771"/>
            <a:ext cx="8885030" cy="1815882"/>
          </a:xfrm>
          <a:prstGeom prst="rect">
            <a:avLst/>
          </a:prstGeom>
          <a:noFill/>
        </p:spPr>
        <p:txBody>
          <a:bodyPr wrap="square" rtlCol="0">
            <a:spAutoFit/>
          </a:bodyPr>
          <a:lstStyle/>
          <a:p>
            <a:pPr marL="285750" indent="-285750">
              <a:buFont typeface="Arial" panose="020B0604020202020204" pitchFamily="34" charset="0"/>
              <a:buChar char="•"/>
            </a:pPr>
            <a:r>
              <a:rPr lang="en-US" dirty="0"/>
              <a:t>1. From the EDA, we clearly noticed that not all variables are relevant in providing distinguishable clusters. Some variables also may increase the ambiguity of clusters. I will then be conducting the ANOVA test to perform feature selection to reduce the ambiguity of clustering</a:t>
            </a:r>
          </a:p>
          <a:p>
            <a:pPr marL="285750" indent="-285750">
              <a:buFont typeface="Arial" panose="020B0604020202020204" pitchFamily="34" charset="0"/>
              <a:buChar char="•"/>
            </a:pPr>
            <a:r>
              <a:rPr lang="en-US" dirty="0"/>
              <a:t>1. We will be using the </a:t>
            </a:r>
            <a:r>
              <a:rPr lang="en-US" dirty="0" err="1"/>
              <a:t>Levene</a:t>
            </a:r>
            <a:r>
              <a:rPr lang="en-US" dirty="0"/>
              <a:t> tests to check for equality of variances for k samples. This is crucial as assumptions ANOVA assumes homogeneity of variance, which means that the variance among the groups should be approximately equal. The </a:t>
            </a:r>
            <a:r>
              <a:rPr lang="en-US" dirty="0" err="1"/>
              <a:t>levene</a:t>
            </a:r>
            <a:r>
              <a:rPr lang="en-US" dirty="0"/>
              <a:t> test can verify that assumption. </a:t>
            </a:r>
            <a:r>
              <a:rPr lang="en-US" dirty="0" err="1"/>
              <a:t>Levene</a:t>
            </a:r>
            <a:r>
              <a:rPr lang="en-US" dirty="0"/>
              <a:t> test will be conducted on significance level of 0.05  </a:t>
            </a:r>
          </a:p>
          <a:p>
            <a:pPr marL="285750" indent="-285750">
              <a:buFont typeface="Arial" panose="020B0604020202020204" pitchFamily="34" charset="0"/>
              <a:buChar char="•"/>
            </a:pPr>
            <a:r>
              <a:rPr lang="en-US" dirty="0"/>
              <a:t>&gt; Null Hypothesis: Variances are equal; Alternate Hypothesis: Variances are not equal</a:t>
            </a:r>
            <a:endParaRPr lang="en-SG" dirty="0"/>
          </a:p>
        </p:txBody>
      </p:sp>
      <p:pic>
        <p:nvPicPr>
          <p:cNvPr id="5" name="Picture 4">
            <a:extLst>
              <a:ext uri="{FF2B5EF4-FFF2-40B4-BE49-F238E27FC236}">
                <a16:creationId xmlns:a16="http://schemas.microsoft.com/office/drawing/2014/main" id="{C7E90932-815F-85D9-CEE1-2778B809FB53}"/>
              </a:ext>
            </a:extLst>
          </p:cNvPr>
          <p:cNvPicPr>
            <a:picLocks noChangeAspect="1"/>
          </p:cNvPicPr>
          <p:nvPr/>
        </p:nvPicPr>
        <p:blipFill>
          <a:blip r:embed="rId3"/>
          <a:stretch>
            <a:fillRect/>
          </a:stretch>
        </p:blipFill>
        <p:spPr>
          <a:xfrm>
            <a:off x="108914" y="2571750"/>
            <a:ext cx="8926171" cy="1390844"/>
          </a:xfrm>
          <a:prstGeom prst="rect">
            <a:avLst/>
          </a:prstGeom>
        </p:spPr>
      </p:pic>
    </p:spTree>
    <p:extLst>
      <p:ext uri="{BB962C8B-B14F-4D97-AF65-F5344CB8AC3E}">
        <p14:creationId xmlns:p14="http://schemas.microsoft.com/office/powerpoint/2010/main" val="34408751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35093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a:t>
            </a:r>
            <a:r>
              <a:rPr lang="en-SG" dirty="0" err="1"/>
              <a:t>eature</a:t>
            </a:r>
            <a:r>
              <a:rPr lang="en-SG" dirty="0"/>
              <a:t> Engineering Motivation (ANOVA)</a:t>
            </a:r>
            <a:endParaRPr dirty="0"/>
          </a:p>
        </p:txBody>
      </p:sp>
      <p:sp>
        <p:nvSpPr>
          <p:cNvPr id="291" name="Google Shape;291;p43"/>
          <p:cNvSpPr txBox="1">
            <a:spLocks noGrp="1"/>
          </p:cNvSpPr>
          <p:nvPr>
            <p:ph type="subTitle" idx="1"/>
          </p:nvPr>
        </p:nvSpPr>
        <p:spPr>
          <a:xfrm>
            <a:off x="0" y="783771"/>
            <a:ext cx="4502844" cy="28354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endParaRPr lang="en-SG" sz="1400" b="1" dirty="0"/>
          </a:p>
          <a:p>
            <a:pPr marL="285750" lvl="0" indent="-285750" algn="l" rtl="0">
              <a:spcBef>
                <a:spcPts val="0"/>
              </a:spcBef>
              <a:spcAft>
                <a:spcPts val="1200"/>
              </a:spcAft>
              <a:buFont typeface="Arial" panose="020B0604020202020204" pitchFamily="34" charset="0"/>
              <a:buChar char="•"/>
            </a:pPr>
            <a:endParaRPr lang="en-SG" sz="1400" dirty="0"/>
          </a:p>
          <a:p>
            <a:pPr marL="342900" lvl="0" algn="l" rtl="0">
              <a:spcBef>
                <a:spcPts val="0"/>
              </a:spcBef>
              <a:spcAft>
                <a:spcPts val="1200"/>
              </a:spcAft>
              <a:buFont typeface="Arial" panose="020B0604020202020204" pitchFamily="34" charset="0"/>
              <a:buChar char="•"/>
            </a:pPr>
            <a:endParaRPr sz="1400" dirty="0"/>
          </a:p>
        </p:txBody>
      </p:sp>
      <p:sp>
        <p:nvSpPr>
          <p:cNvPr id="3" name="TextBox 2">
            <a:extLst>
              <a:ext uri="{FF2B5EF4-FFF2-40B4-BE49-F238E27FC236}">
                <a16:creationId xmlns:a16="http://schemas.microsoft.com/office/drawing/2014/main" id="{0DBD9BB7-AE17-58E1-32BD-3B6F192C4509}"/>
              </a:ext>
            </a:extLst>
          </p:cNvPr>
          <p:cNvSpPr txBox="1"/>
          <p:nvPr/>
        </p:nvSpPr>
        <p:spPr>
          <a:xfrm>
            <a:off x="129485" y="783771"/>
            <a:ext cx="8885030" cy="4185761"/>
          </a:xfrm>
          <a:prstGeom prst="rect">
            <a:avLst/>
          </a:prstGeom>
          <a:noFill/>
        </p:spPr>
        <p:txBody>
          <a:bodyPr wrap="square" rtlCol="0">
            <a:spAutoFit/>
          </a:bodyPr>
          <a:lstStyle/>
          <a:p>
            <a:pPr marL="285750" indent="-285750">
              <a:buFont typeface="Arial" panose="020B0604020202020204" pitchFamily="34" charset="0"/>
              <a:buChar char="•"/>
            </a:pPr>
            <a:r>
              <a:rPr lang="en-US" dirty="0"/>
              <a:t>ANOVA uses the f-tests to statistically test the equality of means. We are conducting a statistical test to determine if there is a statistically significant difference between 2 or more groups, by testing for differences of means. Assumptions include homogeneity of variances, and each group sample is drawn from a normally distributed population. We are already using </a:t>
            </a:r>
            <a:r>
              <a:rPr lang="en-US" dirty="0" err="1"/>
              <a:t>levene</a:t>
            </a:r>
            <a:r>
              <a:rPr lang="en-US" dirty="0"/>
              <a:t> test to verify the first assumption. For the other assumption, one-way ANOVA is considered a robust test against the normality assumption. This means that it tolerates violations to its normality assumption rather well so we do not have to worry. </a:t>
            </a:r>
          </a:p>
          <a:p>
            <a:pPr marL="285750" indent="-285750">
              <a:buFont typeface="Arial" panose="020B0604020202020204" pitchFamily="34" charset="0"/>
              <a:buChar char="•"/>
            </a:pPr>
            <a:r>
              <a:rPr lang="en-US" dirty="0"/>
              <a:t>Since there are some attributes with more than 2 unique categories/groups, the ANOVA test would be more relevant than the </a:t>
            </a:r>
            <a:r>
              <a:rPr lang="en-US" dirty="0" err="1"/>
              <a:t>independant</a:t>
            </a:r>
            <a:r>
              <a:rPr lang="en-US" dirty="0"/>
              <a:t> t test.</a:t>
            </a:r>
          </a:p>
          <a:p>
            <a:pPr marL="285750" indent="-285750">
              <a:buFont typeface="Arial" panose="020B0604020202020204" pitchFamily="34" charset="0"/>
              <a:buChar char="•"/>
            </a:pPr>
            <a:r>
              <a:rPr lang="en-US" dirty="0"/>
              <a:t>We want to determine if there is a significant difference between the demographics and habits such as salary/distance </a:t>
            </a:r>
            <a:r>
              <a:rPr lang="en-US" dirty="0" err="1"/>
              <a:t>etc</a:t>
            </a:r>
            <a:r>
              <a:rPr lang="en-US" dirty="0"/>
              <a:t> of the different groups for some categorical attributes. This may help us decide on a course of action for what to do with the feature. ANOVA helps us with that.</a:t>
            </a:r>
          </a:p>
          <a:p>
            <a:pPr marL="285750" indent="-285750">
              <a:buFont typeface="Arial" panose="020B0604020202020204" pitchFamily="34" charset="0"/>
              <a:buChar char="•"/>
            </a:pPr>
            <a:r>
              <a:rPr lang="en-US" dirty="0"/>
              <a:t>There also might be a possibility that the data have redundant information which means that there might be overlapping information after clustering the data, hence producing meaningless clusters. To prevent that, we have to do feature selection using ANOVA</a:t>
            </a:r>
          </a:p>
          <a:p>
            <a:pPr marL="285750" indent="-285750">
              <a:buFont typeface="Arial" panose="020B0604020202020204" pitchFamily="34" charset="0"/>
              <a:buChar char="•"/>
            </a:pPr>
            <a:r>
              <a:rPr lang="en-US" dirty="0"/>
              <a:t>2. If there is equal population means between groups, it means the feature has no significant difference among its groups suggesting that the attribute do not have a huge influence on the distribution of data and hence it (the categorical variable) should be seriously considered for model training.</a:t>
            </a:r>
          </a:p>
          <a:p>
            <a:pPr marL="285750" indent="-285750">
              <a:buFont typeface="Arial" panose="020B0604020202020204" pitchFamily="34" charset="0"/>
              <a:buChar char="•"/>
            </a:pPr>
            <a:r>
              <a:rPr lang="en-US" dirty="0"/>
              <a:t>Ideally, with </a:t>
            </a:r>
            <a:r>
              <a:rPr lang="en-US" dirty="0" err="1"/>
              <a:t>anova</a:t>
            </a:r>
            <a:r>
              <a:rPr lang="en-US" dirty="0"/>
              <a:t>, we want to have features that have an influence on the distribution of data (that is population mean of at least one group is different from the rest)</a:t>
            </a:r>
          </a:p>
        </p:txBody>
      </p:sp>
    </p:spTree>
    <p:extLst>
      <p:ext uri="{BB962C8B-B14F-4D97-AF65-F5344CB8AC3E}">
        <p14:creationId xmlns:p14="http://schemas.microsoft.com/office/powerpoint/2010/main" val="1315862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35093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a:t>
            </a:r>
            <a:r>
              <a:rPr lang="en-SG" dirty="0" err="1"/>
              <a:t>eature</a:t>
            </a:r>
            <a:r>
              <a:rPr lang="en-SG" dirty="0"/>
              <a:t> Engineering (ANOVA)</a:t>
            </a:r>
            <a:endParaRPr dirty="0"/>
          </a:p>
        </p:txBody>
      </p:sp>
      <p:sp>
        <p:nvSpPr>
          <p:cNvPr id="291" name="Google Shape;291;p43"/>
          <p:cNvSpPr txBox="1">
            <a:spLocks noGrp="1"/>
          </p:cNvSpPr>
          <p:nvPr>
            <p:ph type="subTitle" idx="1"/>
          </p:nvPr>
        </p:nvSpPr>
        <p:spPr>
          <a:xfrm>
            <a:off x="0" y="783771"/>
            <a:ext cx="4502844" cy="28354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endParaRPr lang="en-SG" sz="1400" b="1" dirty="0"/>
          </a:p>
          <a:p>
            <a:pPr marL="285750" lvl="0" indent="-285750" algn="l" rtl="0">
              <a:spcBef>
                <a:spcPts val="0"/>
              </a:spcBef>
              <a:spcAft>
                <a:spcPts val="1200"/>
              </a:spcAft>
              <a:buFont typeface="Arial" panose="020B0604020202020204" pitchFamily="34" charset="0"/>
              <a:buChar char="•"/>
            </a:pPr>
            <a:endParaRPr lang="en-SG" sz="1400" dirty="0"/>
          </a:p>
          <a:p>
            <a:pPr marL="342900" lvl="0" algn="l" rtl="0">
              <a:spcBef>
                <a:spcPts val="0"/>
              </a:spcBef>
              <a:spcAft>
                <a:spcPts val="1200"/>
              </a:spcAft>
              <a:buFont typeface="Arial" panose="020B0604020202020204" pitchFamily="34" charset="0"/>
              <a:buChar char="•"/>
            </a:pPr>
            <a:endParaRPr sz="1400" dirty="0"/>
          </a:p>
        </p:txBody>
      </p:sp>
      <p:sp>
        <p:nvSpPr>
          <p:cNvPr id="3" name="TextBox 2">
            <a:extLst>
              <a:ext uri="{FF2B5EF4-FFF2-40B4-BE49-F238E27FC236}">
                <a16:creationId xmlns:a16="http://schemas.microsoft.com/office/drawing/2014/main" id="{0DBD9BB7-AE17-58E1-32BD-3B6F192C4509}"/>
              </a:ext>
            </a:extLst>
          </p:cNvPr>
          <p:cNvSpPr txBox="1"/>
          <p:nvPr/>
        </p:nvSpPr>
        <p:spPr>
          <a:xfrm>
            <a:off x="129485" y="783771"/>
            <a:ext cx="8885030" cy="3754874"/>
          </a:xfrm>
          <a:prstGeom prst="rect">
            <a:avLst/>
          </a:prstGeom>
          <a:noFill/>
        </p:spPr>
        <p:txBody>
          <a:bodyPr wrap="square" rtlCol="0">
            <a:spAutoFit/>
          </a:bodyPr>
          <a:lstStyle/>
          <a:p>
            <a:pPr marL="285750" indent="-285750">
              <a:buFont typeface="Arial" panose="020B0604020202020204" pitchFamily="34" charset="0"/>
              <a:buChar char="•"/>
            </a:pPr>
            <a:r>
              <a:rPr lang="en-US" dirty="0"/>
              <a:t>Based on the EDA earlier, (violin plots), we want to select some categorical attributes where the groups have very similar distribution or demographics, where the attribute may not provide useful information to the clustering algorithm.</a:t>
            </a:r>
          </a:p>
          <a:p>
            <a:pPr marL="285750" indent="-285750">
              <a:buFont typeface="Arial" panose="020B0604020202020204" pitchFamily="34" charset="0"/>
              <a:buChar char="•"/>
            </a:pPr>
            <a:r>
              <a:rPr lang="en-US" dirty="0"/>
              <a:t>1. The one-way ANOVA tests the null hypothesis that two or more groups have the same population mean. The test is applied to samples from two or more groups, possibly with differing sizes.</a:t>
            </a:r>
          </a:p>
          <a:p>
            <a:pPr marL="285750" indent="-285750">
              <a:buFont typeface="Arial" panose="020B0604020202020204" pitchFamily="34" charset="0"/>
              <a:buChar char="•"/>
            </a:pPr>
            <a:r>
              <a:rPr lang="en-US" dirty="0"/>
              <a:t>2. We will be using significance level of 0.05. If P-value &lt; 0.05, this means that there would be evidence to reject the null hypothesis.</a:t>
            </a:r>
            <a:endParaRPr lang="en-SG" dirty="0"/>
          </a:p>
          <a:p>
            <a:pPr marL="285750" indent="-285750">
              <a:buFont typeface="Arial" panose="020B0604020202020204" pitchFamily="34" charset="0"/>
              <a:buChar char="•"/>
            </a:pPr>
            <a:r>
              <a:rPr lang="en-US" dirty="0"/>
              <a:t>- Since we want there to be distinct information in the clusters, we want to find population means that do not differ, where attributes do not have a huge influence on the distribution of data. This is so that we can handle these features later on.</a:t>
            </a:r>
          </a:p>
          <a:p>
            <a:pPr marL="285750" indent="-285750">
              <a:buFont typeface="Arial" panose="020B0604020202020204" pitchFamily="34" charset="0"/>
              <a:buChar char="•"/>
            </a:pPr>
            <a:r>
              <a:rPr lang="en-US" dirty="0"/>
              <a:t>- We also have doubts whether features like `Gender`, `</a:t>
            </a:r>
            <a:r>
              <a:rPr lang="en-US" dirty="0" err="1"/>
              <a:t>Perf_rating</a:t>
            </a:r>
            <a:r>
              <a:rPr lang="en-US" dirty="0"/>
              <a:t>`, `</a:t>
            </a:r>
            <a:r>
              <a:rPr lang="en-US" dirty="0" err="1"/>
              <a:t>WorkLifeBalance</a:t>
            </a:r>
            <a:r>
              <a:rPr lang="en-US" dirty="0"/>
              <a:t>`, `</a:t>
            </a:r>
            <a:r>
              <a:rPr lang="en-US" dirty="0" err="1"/>
              <a:t>Job_satis</a:t>
            </a:r>
            <a:r>
              <a:rPr lang="en-US" dirty="0"/>
              <a:t>` are necessary based on EDA, and whether it provides useful information towards the clustering algorithm.</a:t>
            </a:r>
          </a:p>
          <a:p>
            <a:pPr marL="285750" indent="-285750">
              <a:buFont typeface="Arial" panose="020B0604020202020204" pitchFamily="34" charset="0"/>
              <a:buChar char="•"/>
            </a:pPr>
            <a:r>
              <a:rPr lang="en-US" dirty="0"/>
              <a:t>- Some attributes also do not make logical sense as an input to the algorithm. For instance, if we were to feed `Gender` attribute to the algorithm, there would be certain bias in the algorithm output, which violates fairness of the model (also violates Microsoft AI values). From the perspective of a HR manager, why would the gender matter in brainstorming strategies to satisfy and retain the employees. Hence `Gender` as a feature would be inappropriate.</a:t>
            </a:r>
          </a:p>
        </p:txBody>
      </p:sp>
      <p:pic>
        <p:nvPicPr>
          <p:cNvPr id="6" name="Picture 5">
            <a:extLst>
              <a:ext uri="{FF2B5EF4-FFF2-40B4-BE49-F238E27FC236}">
                <a16:creationId xmlns:a16="http://schemas.microsoft.com/office/drawing/2014/main" id="{1E642F35-836B-6475-FAE9-6A0709C5DA88}"/>
              </a:ext>
            </a:extLst>
          </p:cNvPr>
          <p:cNvPicPr>
            <a:picLocks noChangeAspect="1"/>
          </p:cNvPicPr>
          <p:nvPr/>
        </p:nvPicPr>
        <p:blipFill>
          <a:blip r:embed="rId3"/>
          <a:stretch>
            <a:fillRect/>
          </a:stretch>
        </p:blipFill>
        <p:spPr>
          <a:xfrm>
            <a:off x="4027577" y="4359729"/>
            <a:ext cx="4986938" cy="783771"/>
          </a:xfrm>
          <a:prstGeom prst="rect">
            <a:avLst/>
          </a:prstGeom>
        </p:spPr>
      </p:pic>
    </p:spTree>
    <p:extLst>
      <p:ext uri="{BB962C8B-B14F-4D97-AF65-F5344CB8AC3E}">
        <p14:creationId xmlns:p14="http://schemas.microsoft.com/office/powerpoint/2010/main" val="1902425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a:t>
            </a:r>
            <a:r>
              <a:rPr lang="en-SG" dirty="0" err="1"/>
              <a:t>eature</a:t>
            </a:r>
            <a:r>
              <a:rPr lang="en-SG" dirty="0"/>
              <a:t> Engineering (</a:t>
            </a:r>
            <a:r>
              <a:rPr lang="en-SG" dirty="0" err="1"/>
              <a:t>Levene</a:t>
            </a:r>
            <a:r>
              <a:rPr lang="en-SG" dirty="0"/>
              <a:t> Results)</a:t>
            </a:r>
            <a:endParaRPr dirty="0"/>
          </a:p>
        </p:txBody>
      </p:sp>
      <p:sp>
        <p:nvSpPr>
          <p:cNvPr id="291" name="Google Shape;291;p43"/>
          <p:cNvSpPr txBox="1">
            <a:spLocks noGrp="1"/>
          </p:cNvSpPr>
          <p:nvPr>
            <p:ph type="subTitle" idx="1"/>
          </p:nvPr>
        </p:nvSpPr>
        <p:spPr>
          <a:xfrm>
            <a:off x="0" y="783771"/>
            <a:ext cx="4502844" cy="28354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endParaRPr lang="en-SG" sz="1400" b="1" dirty="0"/>
          </a:p>
          <a:p>
            <a:pPr marL="285750" lvl="0" indent="-285750" algn="l" rtl="0">
              <a:spcBef>
                <a:spcPts val="0"/>
              </a:spcBef>
              <a:spcAft>
                <a:spcPts val="1200"/>
              </a:spcAft>
              <a:buFont typeface="Arial" panose="020B0604020202020204" pitchFamily="34" charset="0"/>
              <a:buChar char="•"/>
            </a:pPr>
            <a:endParaRPr lang="en-SG" sz="1400" dirty="0"/>
          </a:p>
          <a:p>
            <a:pPr marL="342900" lvl="0" algn="l" rtl="0">
              <a:spcBef>
                <a:spcPts val="0"/>
              </a:spcBef>
              <a:spcAft>
                <a:spcPts val="1200"/>
              </a:spcAft>
              <a:buFont typeface="Arial" panose="020B0604020202020204" pitchFamily="34" charset="0"/>
              <a:buChar char="•"/>
            </a:pPr>
            <a:endParaRPr sz="1400" dirty="0"/>
          </a:p>
        </p:txBody>
      </p:sp>
      <p:pic>
        <p:nvPicPr>
          <p:cNvPr id="4" name="Picture 3">
            <a:extLst>
              <a:ext uri="{FF2B5EF4-FFF2-40B4-BE49-F238E27FC236}">
                <a16:creationId xmlns:a16="http://schemas.microsoft.com/office/drawing/2014/main" id="{4A3785D7-EAED-9F32-DEBE-537803664BFF}"/>
              </a:ext>
            </a:extLst>
          </p:cNvPr>
          <p:cNvPicPr>
            <a:picLocks noChangeAspect="1"/>
          </p:cNvPicPr>
          <p:nvPr/>
        </p:nvPicPr>
        <p:blipFill>
          <a:blip r:embed="rId3"/>
          <a:stretch>
            <a:fillRect/>
          </a:stretch>
        </p:blipFill>
        <p:spPr>
          <a:xfrm>
            <a:off x="0" y="1703580"/>
            <a:ext cx="2344798" cy="3439920"/>
          </a:xfrm>
          <a:prstGeom prst="rect">
            <a:avLst/>
          </a:prstGeom>
        </p:spPr>
      </p:pic>
      <p:pic>
        <p:nvPicPr>
          <p:cNvPr id="7" name="Picture 6">
            <a:extLst>
              <a:ext uri="{FF2B5EF4-FFF2-40B4-BE49-F238E27FC236}">
                <a16:creationId xmlns:a16="http://schemas.microsoft.com/office/drawing/2014/main" id="{68F909DB-5275-31D2-6940-07F0F1001825}"/>
              </a:ext>
            </a:extLst>
          </p:cNvPr>
          <p:cNvPicPr>
            <a:picLocks noChangeAspect="1"/>
          </p:cNvPicPr>
          <p:nvPr/>
        </p:nvPicPr>
        <p:blipFill>
          <a:blip r:embed="rId4"/>
          <a:stretch>
            <a:fillRect/>
          </a:stretch>
        </p:blipFill>
        <p:spPr>
          <a:xfrm>
            <a:off x="2401224" y="1647087"/>
            <a:ext cx="2500021" cy="3552905"/>
          </a:xfrm>
          <a:prstGeom prst="rect">
            <a:avLst/>
          </a:prstGeom>
        </p:spPr>
      </p:pic>
      <p:pic>
        <p:nvPicPr>
          <p:cNvPr id="9" name="Picture 8">
            <a:extLst>
              <a:ext uri="{FF2B5EF4-FFF2-40B4-BE49-F238E27FC236}">
                <a16:creationId xmlns:a16="http://schemas.microsoft.com/office/drawing/2014/main" id="{11594490-DA90-2EF2-E060-07FEB040BF57}"/>
              </a:ext>
            </a:extLst>
          </p:cNvPr>
          <p:cNvPicPr>
            <a:picLocks noChangeAspect="1"/>
          </p:cNvPicPr>
          <p:nvPr/>
        </p:nvPicPr>
        <p:blipFill>
          <a:blip r:embed="rId5"/>
          <a:stretch>
            <a:fillRect/>
          </a:stretch>
        </p:blipFill>
        <p:spPr>
          <a:xfrm>
            <a:off x="4901244" y="2952444"/>
            <a:ext cx="4242755" cy="2191056"/>
          </a:xfrm>
          <a:prstGeom prst="rect">
            <a:avLst/>
          </a:prstGeom>
        </p:spPr>
      </p:pic>
      <p:sp>
        <p:nvSpPr>
          <p:cNvPr id="10" name="TextBox 9">
            <a:extLst>
              <a:ext uri="{FF2B5EF4-FFF2-40B4-BE49-F238E27FC236}">
                <a16:creationId xmlns:a16="http://schemas.microsoft.com/office/drawing/2014/main" id="{BDCF5D71-D8F7-0001-73D8-4120D8AA3D07}"/>
              </a:ext>
            </a:extLst>
          </p:cNvPr>
          <p:cNvSpPr txBox="1"/>
          <p:nvPr/>
        </p:nvSpPr>
        <p:spPr>
          <a:xfrm>
            <a:off x="157524" y="567354"/>
            <a:ext cx="8967268" cy="1169551"/>
          </a:xfrm>
          <a:prstGeom prst="rect">
            <a:avLst/>
          </a:prstGeom>
          <a:noFill/>
        </p:spPr>
        <p:txBody>
          <a:bodyPr wrap="square" rtlCol="0">
            <a:spAutoFit/>
          </a:bodyPr>
          <a:lstStyle/>
          <a:p>
            <a:r>
              <a:rPr lang="en-US" dirty="0"/>
              <a:t> From the </a:t>
            </a:r>
            <a:r>
              <a:rPr lang="en-US" dirty="0" err="1"/>
              <a:t>levene</a:t>
            </a:r>
            <a:r>
              <a:rPr lang="en-US" dirty="0"/>
              <a:t> tests, All of the p value ['Length of service', 'Age', 'Distance', 'Salary'] are above 0.05, this suggests that there is insufficient evidence to reject null hypothesis, and we can conclude that there is equal variance for ['Length of service', 'Age', 'Distance', 'Salary'] between the groups for the categorical attributes. Hence, the ANOVA assumption of homogeneity of variance between groups are fulfilled, we can conduct ANOVA.</a:t>
            </a:r>
            <a:endParaRPr lang="en-SG" dirty="0"/>
          </a:p>
        </p:txBody>
      </p:sp>
    </p:spTree>
    <p:extLst>
      <p:ext uri="{BB962C8B-B14F-4D97-AF65-F5344CB8AC3E}">
        <p14:creationId xmlns:p14="http://schemas.microsoft.com/office/powerpoint/2010/main" val="28636842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F</a:t>
            </a:r>
            <a:r>
              <a:rPr lang="en-SG" dirty="0" err="1"/>
              <a:t>eature</a:t>
            </a:r>
            <a:r>
              <a:rPr lang="en-SG" dirty="0"/>
              <a:t> Engineering (ANOVA Results)</a:t>
            </a:r>
            <a:endParaRPr dirty="0"/>
          </a:p>
        </p:txBody>
      </p:sp>
      <p:sp>
        <p:nvSpPr>
          <p:cNvPr id="291" name="Google Shape;291;p43"/>
          <p:cNvSpPr txBox="1">
            <a:spLocks noGrp="1"/>
          </p:cNvSpPr>
          <p:nvPr>
            <p:ph type="subTitle" idx="1"/>
          </p:nvPr>
        </p:nvSpPr>
        <p:spPr>
          <a:xfrm>
            <a:off x="0" y="783771"/>
            <a:ext cx="4502844" cy="28354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endParaRPr lang="en-SG" sz="1400" b="1" dirty="0"/>
          </a:p>
          <a:p>
            <a:pPr marL="285750" lvl="0" indent="-285750" algn="l" rtl="0">
              <a:spcBef>
                <a:spcPts val="0"/>
              </a:spcBef>
              <a:spcAft>
                <a:spcPts val="1200"/>
              </a:spcAft>
              <a:buFont typeface="Arial" panose="020B0604020202020204" pitchFamily="34" charset="0"/>
              <a:buChar char="•"/>
            </a:pPr>
            <a:endParaRPr lang="en-SG" sz="1400" dirty="0"/>
          </a:p>
          <a:p>
            <a:pPr marL="342900" lvl="0" algn="l" rtl="0">
              <a:spcBef>
                <a:spcPts val="0"/>
              </a:spcBef>
              <a:spcAft>
                <a:spcPts val="1200"/>
              </a:spcAft>
              <a:buFont typeface="Arial" panose="020B0604020202020204" pitchFamily="34" charset="0"/>
              <a:buChar char="•"/>
            </a:pPr>
            <a:endParaRPr sz="1400" dirty="0"/>
          </a:p>
        </p:txBody>
      </p:sp>
      <p:pic>
        <p:nvPicPr>
          <p:cNvPr id="3" name="Picture 2">
            <a:extLst>
              <a:ext uri="{FF2B5EF4-FFF2-40B4-BE49-F238E27FC236}">
                <a16:creationId xmlns:a16="http://schemas.microsoft.com/office/drawing/2014/main" id="{CCB5BD50-AC9D-D718-CB89-82C82698CCEA}"/>
              </a:ext>
            </a:extLst>
          </p:cNvPr>
          <p:cNvPicPr>
            <a:picLocks noChangeAspect="1"/>
          </p:cNvPicPr>
          <p:nvPr/>
        </p:nvPicPr>
        <p:blipFill>
          <a:blip r:embed="rId3"/>
          <a:stretch>
            <a:fillRect/>
          </a:stretch>
        </p:blipFill>
        <p:spPr>
          <a:xfrm>
            <a:off x="0" y="2914339"/>
            <a:ext cx="6535062" cy="2229161"/>
          </a:xfrm>
          <a:prstGeom prst="rect">
            <a:avLst/>
          </a:prstGeom>
        </p:spPr>
      </p:pic>
      <p:sp>
        <p:nvSpPr>
          <p:cNvPr id="5" name="TextBox 4">
            <a:extLst>
              <a:ext uri="{FF2B5EF4-FFF2-40B4-BE49-F238E27FC236}">
                <a16:creationId xmlns:a16="http://schemas.microsoft.com/office/drawing/2014/main" id="{F511A623-B2AB-81AB-29FD-9378C02AF9E9}"/>
              </a:ext>
            </a:extLst>
          </p:cNvPr>
          <p:cNvSpPr txBox="1"/>
          <p:nvPr/>
        </p:nvSpPr>
        <p:spPr>
          <a:xfrm>
            <a:off x="106023" y="634836"/>
            <a:ext cx="8583066" cy="2123658"/>
          </a:xfrm>
          <a:prstGeom prst="rect">
            <a:avLst/>
          </a:prstGeom>
          <a:noFill/>
        </p:spPr>
        <p:txBody>
          <a:bodyPr wrap="square" rtlCol="0">
            <a:spAutoFit/>
          </a:bodyPr>
          <a:lstStyle/>
          <a:p>
            <a:r>
              <a:rPr lang="en-US" sz="1200" dirty="0"/>
              <a:t>1. From the ANOVA test results, all of the p value are well above the significance level of 0.05. Hence, we have insufficient evidence to reject null hypothesis of equal population means. Hence, we can conclude that the population means for the variables across the groups(for all numerical variables) are the same and do not differ.</a:t>
            </a:r>
          </a:p>
          <a:p>
            <a:r>
              <a:rPr lang="en-US" sz="1200" dirty="0"/>
              <a:t>2. We can conclude that these features do not have significant influence on the distribution of the data. These features are likely increase the ambiguity of clusters formed, and possibly overlapping/</a:t>
            </a:r>
            <a:r>
              <a:rPr lang="en-US" sz="1200" dirty="0" err="1"/>
              <a:t>undistinct</a:t>
            </a:r>
            <a:r>
              <a:rPr lang="en-US" sz="1200" dirty="0"/>
              <a:t> information in the clusters. </a:t>
            </a:r>
          </a:p>
          <a:p>
            <a:r>
              <a:rPr lang="en-US" sz="1200" b="0" dirty="0">
                <a:solidFill>
                  <a:schemeClr val="tx1"/>
                </a:solidFill>
                <a:effectLst/>
                <a:latin typeface="+mj-lt"/>
                <a:cs typeface="Mongolian Baiti" panose="03000500000000000000" pitchFamily="66" charset="0"/>
              </a:rPr>
              <a:t>These features will not be useful for clustering as different Job </a:t>
            </a:r>
            <a:r>
              <a:rPr lang="en-US" sz="1200" b="0" dirty="0" err="1">
                <a:solidFill>
                  <a:schemeClr val="tx1"/>
                </a:solidFill>
                <a:effectLst/>
                <a:latin typeface="+mj-lt"/>
                <a:cs typeface="Mongolian Baiti" panose="03000500000000000000" pitchFamily="66" charset="0"/>
              </a:rPr>
              <a:t>statisfaction</a:t>
            </a:r>
            <a:r>
              <a:rPr lang="en-US" sz="1200" b="0" dirty="0">
                <a:solidFill>
                  <a:schemeClr val="tx1"/>
                </a:solidFill>
                <a:effectLst/>
                <a:latin typeface="+mj-lt"/>
                <a:cs typeface="Mongolian Baiti" panose="03000500000000000000" pitchFamily="66" charset="0"/>
              </a:rPr>
              <a:t> level, performance ratings, Gender and Work life balance levels, all have similar age, distance to company , salary and length of service on average which might make the clusters more ambiguous.</a:t>
            </a:r>
            <a:endParaRPr lang="en-US" sz="1200" dirty="0">
              <a:latin typeface="+mj-lt"/>
            </a:endParaRPr>
          </a:p>
          <a:p>
            <a:r>
              <a:rPr lang="en-US" sz="1200" dirty="0"/>
              <a:t>- Hence, we will drop these features later as they do not provide information that could be useful for employee segmentation</a:t>
            </a:r>
          </a:p>
          <a:p>
            <a:r>
              <a:rPr lang="en-US" sz="1200" dirty="0"/>
              <a:t>3. Further removal of variables is not ideal has it could lead to less meaningful clusters and information loss about the clusters.</a:t>
            </a:r>
          </a:p>
        </p:txBody>
      </p:sp>
    </p:spTree>
    <p:extLst>
      <p:ext uri="{BB962C8B-B14F-4D97-AF65-F5344CB8AC3E}">
        <p14:creationId xmlns:p14="http://schemas.microsoft.com/office/powerpoint/2010/main" val="10942827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err="1"/>
              <a:t>Preprocessing</a:t>
            </a:r>
            <a:endParaRPr dirty="0"/>
          </a:p>
        </p:txBody>
      </p:sp>
      <p:sp>
        <p:nvSpPr>
          <p:cNvPr id="291" name="Google Shape;291;p43"/>
          <p:cNvSpPr txBox="1">
            <a:spLocks noGrp="1"/>
          </p:cNvSpPr>
          <p:nvPr>
            <p:ph type="subTitle" idx="1"/>
          </p:nvPr>
        </p:nvSpPr>
        <p:spPr>
          <a:xfrm>
            <a:off x="0" y="783771"/>
            <a:ext cx="4502844" cy="28354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endParaRPr lang="en-SG" sz="1400" b="1" dirty="0"/>
          </a:p>
          <a:p>
            <a:pPr marL="285750" lvl="0" indent="-285750" algn="l" rtl="0">
              <a:spcBef>
                <a:spcPts val="0"/>
              </a:spcBef>
              <a:spcAft>
                <a:spcPts val="1200"/>
              </a:spcAft>
              <a:buFont typeface="Arial" panose="020B0604020202020204" pitchFamily="34" charset="0"/>
              <a:buChar char="•"/>
            </a:pPr>
            <a:endParaRPr lang="en-SG" sz="1400" dirty="0"/>
          </a:p>
          <a:p>
            <a:pPr marL="342900" lvl="0" algn="l" rtl="0">
              <a:spcBef>
                <a:spcPts val="0"/>
              </a:spcBef>
              <a:spcAft>
                <a:spcPts val="1200"/>
              </a:spcAft>
              <a:buFont typeface="Arial" panose="020B0604020202020204" pitchFamily="34" charset="0"/>
              <a:buChar char="•"/>
            </a:pPr>
            <a:endParaRPr sz="1400" dirty="0"/>
          </a:p>
        </p:txBody>
      </p:sp>
      <p:pic>
        <p:nvPicPr>
          <p:cNvPr id="3" name="Picture 2">
            <a:extLst>
              <a:ext uri="{FF2B5EF4-FFF2-40B4-BE49-F238E27FC236}">
                <a16:creationId xmlns:a16="http://schemas.microsoft.com/office/drawing/2014/main" id="{B719A9AA-693D-A046-1193-50D66983F6F6}"/>
              </a:ext>
            </a:extLst>
          </p:cNvPr>
          <p:cNvPicPr>
            <a:picLocks noChangeAspect="1"/>
          </p:cNvPicPr>
          <p:nvPr/>
        </p:nvPicPr>
        <p:blipFill>
          <a:blip r:embed="rId3"/>
          <a:stretch>
            <a:fillRect/>
          </a:stretch>
        </p:blipFill>
        <p:spPr>
          <a:xfrm>
            <a:off x="0" y="783771"/>
            <a:ext cx="9144000" cy="3965510"/>
          </a:xfrm>
          <a:prstGeom prst="rect">
            <a:avLst/>
          </a:prstGeom>
        </p:spPr>
      </p:pic>
    </p:spTree>
    <p:extLst>
      <p:ext uri="{BB962C8B-B14F-4D97-AF65-F5344CB8AC3E}">
        <p14:creationId xmlns:p14="http://schemas.microsoft.com/office/powerpoint/2010/main" val="17413657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What to do for different types of attributes?</a:t>
            </a:r>
            <a:endParaRPr dirty="0"/>
          </a:p>
        </p:txBody>
      </p:sp>
      <p:sp>
        <p:nvSpPr>
          <p:cNvPr id="291" name="Google Shape;291;p43"/>
          <p:cNvSpPr txBox="1">
            <a:spLocks noGrp="1"/>
          </p:cNvSpPr>
          <p:nvPr>
            <p:ph type="subTitle" idx="1"/>
          </p:nvPr>
        </p:nvSpPr>
        <p:spPr>
          <a:xfrm>
            <a:off x="0" y="783771"/>
            <a:ext cx="4502844" cy="28354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endParaRPr lang="en-SG" sz="1400" b="1" dirty="0"/>
          </a:p>
          <a:p>
            <a:pPr marL="285750" lvl="0" indent="-285750" algn="l" rtl="0">
              <a:spcBef>
                <a:spcPts val="0"/>
              </a:spcBef>
              <a:spcAft>
                <a:spcPts val="1200"/>
              </a:spcAft>
              <a:buFont typeface="Arial" panose="020B0604020202020204" pitchFamily="34" charset="0"/>
              <a:buChar char="•"/>
            </a:pPr>
            <a:endParaRPr lang="en-SG" sz="1400" dirty="0"/>
          </a:p>
          <a:p>
            <a:pPr marL="342900" lvl="0" algn="l" rtl="0">
              <a:spcBef>
                <a:spcPts val="0"/>
              </a:spcBef>
              <a:spcAft>
                <a:spcPts val="1200"/>
              </a:spcAft>
              <a:buFont typeface="Arial" panose="020B0604020202020204" pitchFamily="34" charset="0"/>
              <a:buChar char="•"/>
            </a:pPr>
            <a:endParaRPr sz="1400" dirty="0"/>
          </a:p>
        </p:txBody>
      </p:sp>
      <p:pic>
        <p:nvPicPr>
          <p:cNvPr id="3" name="Picture 2">
            <a:extLst>
              <a:ext uri="{FF2B5EF4-FFF2-40B4-BE49-F238E27FC236}">
                <a16:creationId xmlns:a16="http://schemas.microsoft.com/office/drawing/2014/main" id="{7AFE67AE-AD3B-C404-BF1C-4A8F24E27CD8}"/>
              </a:ext>
            </a:extLst>
          </p:cNvPr>
          <p:cNvPicPr>
            <a:picLocks noChangeAspect="1"/>
          </p:cNvPicPr>
          <p:nvPr/>
        </p:nvPicPr>
        <p:blipFill>
          <a:blip r:embed="rId3"/>
          <a:stretch>
            <a:fillRect/>
          </a:stretch>
        </p:blipFill>
        <p:spPr>
          <a:xfrm>
            <a:off x="0" y="647964"/>
            <a:ext cx="9144000" cy="936265"/>
          </a:xfrm>
          <a:prstGeom prst="rect">
            <a:avLst/>
          </a:prstGeom>
        </p:spPr>
      </p:pic>
      <p:sp>
        <p:nvSpPr>
          <p:cNvPr id="5" name="TextBox 4">
            <a:extLst>
              <a:ext uri="{FF2B5EF4-FFF2-40B4-BE49-F238E27FC236}">
                <a16:creationId xmlns:a16="http://schemas.microsoft.com/office/drawing/2014/main" id="{8B0B0830-C8DF-A2B9-5EA6-83FF24FAAC5B}"/>
              </a:ext>
            </a:extLst>
          </p:cNvPr>
          <p:cNvSpPr txBox="1"/>
          <p:nvPr/>
        </p:nvSpPr>
        <p:spPr>
          <a:xfrm>
            <a:off x="0" y="1682073"/>
            <a:ext cx="8951899" cy="2677656"/>
          </a:xfrm>
          <a:prstGeom prst="rect">
            <a:avLst/>
          </a:prstGeom>
          <a:noFill/>
        </p:spPr>
        <p:txBody>
          <a:bodyPr wrap="square" rtlCol="0">
            <a:spAutoFit/>
          </a:bodyPr>
          <a:lstStyle/>
          <a:p>
            <a:r>
              <a:rPr lang="en-US" sz="1200" dirty="0"/>
              <a:t>1. We will drop some columns for preprocessing, the ones that are deemed to be less important in reducing the ambiguity for clustering as proved by the tests earlier, and drop features that do not have significant influence on the distribution of the data. (at least population mean of at least one group is different). We note that from the statistical test earlier, '</a:t>
            </a:r>
            <a:r>
              <a:rPr lang="en-US" sz="1200" dirty="0" err="1"/>
              <a:t>Job_satis</a:t>
            </a:r>
            <a:r>
              <a:rPr lang="en-US" sz="1200" dirty="0"/>
              <a:t>', '</a:t>
            </a:r>
            <a:r>
              <a:rPr lang="en-US" sz="1200" dirty="0" err="1"/>
              <a:t>WorkLifeBalance</a:t>
            </a:r>
            <a:r>
              <a:rPr lang="en-US" sz="1200" dirty="0"/>
              <a:t>', 'Gender', '</a:t>
            </a:r>
            <a:r>
              <a:rPr lang="en-US" sz="1200" dirty="0" err="1"/>
              <a:t>Perf_rating</a:t>
            </a:r>
            <a:r>
              <a:rPr lang="en-US" sz="1200" dirty="0"/>
              <a:t>' that are deemed to be redundant and less relevant, which will result in the possible </a:t>
            </a:r>
            <a:r>
              <a:rPr lang="en-US" sz="1200" dirty="0" err="1"/>
              <a:t>existance</a:t>
            </a:r>
            <a:r>
              <a:rPr lang="en-US" sz="1200" dirty="0"/>
              <a:t> of overlapping information in clusters. This highlights why we need to drop these columns</a:t>
            </a:r>
          </a:p>
          <a:p>
            <a:endParaRPr lang="en-US" sz="1200" dirty="0"/>
          </a:p>
          <a:p>
            <a:endParaRPr lang="en-US" sz="1200" dirty="0"/>
          </a:p>
          <a:p>
            <a:r>
              <a:rPr lang="en-US" sz="1200" dirty="0"/>
              <a:t>2. Next, we will discuss scaling methods, but before that we need to recognize the importance of feature scaling. That is: numerical features in the final dataset that is used for clustering must be on the same scale for each numerical feature to be treated equally by the distance metrics when measuring similarities. Such will allow no statistical bias between attributes within the clustering algorithm. Hence, we need to perform normalization.</a:t>
            </a:r>
          </a:p>
          <a:p>
            <a:r>
              <a:rPr lang="en-US" sz="1200" dirty="0"/>
              <a:t>Why Normalization?</a:t>
            </a:r>
          </a:p>
          <a:p>
            <a:r>
              <a:rPr lang="en-US" sz="1200" dirty="0"/>
              <a:t>3. There are some algorithms such as K-Prototypes that require a different type of scaling namely normalization using `</a:t>
            </a:r>
            <a:r>
              <a:rPr lang="en-US" sz="1200" dirty="0" err="1"/>
              <a:t>MinMaxScaler</a:t>
            </a:r>
            <a:r>
              <a:rPr lang="en-US" sz="1200" dirty="0"/>
              <a:t>()`, min max scaler is able to bring the numerical features within range of [0,1]. </a:t>
            </a:r>
            <a:endParaRPr lang="en-SG" sz="1200" dirty="0"/>
          </a:p>
        </p:txBody>
      </p:sp>
      <p:pic>
        <p:nvPicPr>
          <p:cNvPr id="7" name="Picture 6">
            <a:extLst>
              <a:ext uri="{FF2B5EF4-FFF2-40B4-BE49-F238E27FC236}">
                <a16:creationId xmlns:a16="http://schemas.microsoft.com/office/drawing/2014/main" id="{942E99BD-7ACC-824B-2432-97956044F553}"/>
              </a:ext>
            </a:extLst>
          </p:cNvPr>
          <p:cNvPicPr>
            <a:picLocks noChangeAspect="1"/>
          </p:cNvPicPr>
          <p:nvPr/>
        </p:nvPicPr>
        <p:blipFill>
          <a:blip r:embed="rId4"/>
          <a:stretch>
            <a:fillRect/>
          </a:stretch>
        </p:blipFill>
        <p:spPr>
          <a:xfrm>
            <a:off x="6103526" y="4359729"/>
            <a:ext cx="2848373" cy="733527"/>
          </a:xfrm>
          <a:prstGeom prst="rect">
            <a:avLst/>
          </a:prstGeom>
        </p:spPr>
      </p:pic>
    </p:spTree>
    <p:extLst>
      <p:ext uri="{BB962C8B-B14F-4D97-AF65-F5344CB8AC3E}">
        <p14:creationId xmlns:p14="http://schemas.microsoft.com/office/powerpoint/2010/main" val="7635840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Feature Scaling Visualization</a:t>
            </a:r>
            <a:endParaRPr dirty="0"/>
          </a:p>
        </p:txBody>
      </p:sp>
      <p:sp>
        <p:nvSpPr>
          <p:cNvPr id="291" name="Google Shape;291;p43"/>
          <p:cNvSpPr txBox="1">
            <a:spLocks noGrp="1"/>
          </p:cNvSpPr>
          <p:nvPr>
            <p:ph type="subTitle" idx="1"/>
          </p:nvPr>
        </p:nvSpPr>
        <p:spPr>
          <a:xfrm>
            <a:off x="0" y="783771"/>
            <a:ext cx="4502844" cy="28354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r>
              <a:rPr lang="en-US" sz="1400" b="1" dirty="0"/>
              <a:t>1. We will see how </a:t>
            </a:r>
            <a:r>
              <a:rPr lang="en-US" sz="1400" b="1" dirty="0" err="1"/>
              <a:t>MinMaxScaler</a:t>
            </a:r>
            <a:r>
              <a:rPr lang="en-US" sz="1400" b="1" dirty="0"/>
              <a:t> transforms our data.</a:t>
            </a:r>
          </a:p>
          <a:p>
            <a:pPr marL="285750" lvl="0" indent="-285750" algn="l" rtl="0">
              <a:spcBef>
                <a:spcPts val="0"/>
              </a:spcBef>
              <a:spcAft>
                <a:spcPts val="1200"/>
              </a:spcAft>
              <a:buFont typeface="Arial" panose="020B0604020202020204" pitchFamily="34" charset="0"/>
              <a:buChar char="•"/>
            </a:pPr>
            <a:r>
              <a:rPr lang="en-US" sz="1400" b="1" dirty="0"/>
              <a:t>2. Before scaling, magnitudes of certain variables are too small compared to salary.</a:t>
            </a:r>
          </a:p>
          <a:p>
            <a:pPr marL="285750" lvl="0" indent="-285750" algn="l" rtl="0">
              <a:spcBef>
                <a:spcPts val="0"/>
              </a:spcBef>
              <a:spcAft>
                <a:spcPts val="1200"/>
              </a:spcAft>
              <a:buFont typeface="Arial" panose="020B0604020202020204" pitchFamily="34" charset="0"/>
              <a:buChar char="•"/>
            </a:pPr>
            <a:r>
              <a:rPr lang="en-US" sz="1400" b="1" dirty="0"/>
              <a:t>2. After scaling, we note variables follow similar magnitudes and scale, which is a good thing. Variables are of range [0,1]</a:t>
            </a:r>
          </a:p>
          <a:p>
            <a:pPr marL="285750" lvl="0" indent="-285750" algn="l" rtl="0">
              <a:spcBef>
                <a:spcPts val="0"/>
              </a:spcBef>
              <a:spcAft>
                <a:spcPts val="1200"/>
              </a:spcAft>
              <a:buFont typeface="Arial" panose="020B0604020202020204" pitchFamily="34" charset="0"/>
              <a:buChar char="•"/>
            </a:pPr>
            <a:r>
              <a:rPr lang="en-US" sz="1400" b="1" dirty="0"/>
              <a:t>3. Original distribution is preserved, similar to what we saw during EDA</a:t>
            </a:r>
            <a:endParaRPr lang="en-SG" sz="1400" b="1" dirty="0"/>
          </a:p>
          <a:p>
            <a:pPr marL="285750" lvl="0" indent="-285750" algn="l" rtl="0">
              <a:spcBef>
                <a:spcPts val="0"/>
              </a:spcBef>
              <a:spcAft>
                <a:spcPts val="1200"/>
              </a:spcAft>
              <a:buFont typeface="Arial" panose="020B0604020202020204" pitchFamily="34" charset="0"/>
              <a:buChar char="•"/>
            </a:pPr>
            <a:endParaRPr lang="en-SG" sz="1400" dirty="0"/>
          </a:p>
          <a:p>
            <a:pPr marL="342900" lvl="0" algn="l" rtl="0">
              <a:spcBef>
                <a:spcPts val="0"/>
              </a:spcBef>
              <a:spcAft>
                <a:spcPts val="1200"/>
              </a:spcAft>
              <a:buFont typeface="Arial" panose="020B0604020202020204" pitchFamily="34" charset="0"/>
              <a:buChar char="•"/>
            </a:pPr>
            <a:endParaRPr sz="1400" dirty="0"/>
          </a:p>
        </p:txBody>
      </p:sp>
      <p:pic>
        <p:nvPicPr>
          <p:cNvPr id="4" name="Picture 3">
            <a:extLst>
              <a:ext uri="{FF2B5EF4-FFF2-40B4-BE49-F238E27FC236}">
                <a16:creationId xmlns:a16="http://schemas.microsoft.com/office/drawing/2014/main" id="{154459BA-967B-C87D-6579-77D1E755BB27}"/>
              </a:ext>
            </a:extLst>
          </p:cNvPr>
          <p:cNvPicPr>
            <a:picLocks noChangeAspect="1"/>
          </p:cNvPicPr>
          <p:nvPr/>
        </p:nvPicPr>
        <p:blipFill>
          <a:blip r:embed="rId3"/>
          <a:stretch>
            <a:fillRect/>
          </a:stretch>
        </p:blipFill>
        <p:spPr>
          <a:xfrm>
            <a:off x="4402951" y="1165571"/>
            <a:ext cx="4741049" cy="1406179"/>
          </a:xfrm>
          <a:prstGeom prst="rect">
            <a:avLst/>
          </a:prstGeom>
        </p:spPr>
      </p:pic>
    </p:spTree>
    <p:extLst>
      <p:ext uri="{BB962C8B-B14F-4D97-AF65-F5344CB8AC3E}">
        <p14:creationId xmlns:p14="http://schemas.microsoft.com/office/powerpoint/2010/main" val="407944746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430307" y="2355333"/>
            <a:ext cx="8531565" cy="43283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dirty="0"/>
              <a:t>Modelling Metrics to determine the quality of clustering technique</a:t>
            </a:r>
            <a:endParaRPr dirty="0"/>
          </a:p>
        </p:txBody>
      </p:sp>
      <p:sp>
        <p:nvSpPr>
          <p:cNvPr id="291" name="Google Shape;291;p43"/>
          <p:cNvSpPr txBox="1">
            <a:spLocks noGrp="1"/>
          </p:cNvSpPr>
          <p:nvPr>
            <p:ph type="subTitle" idx="1"/>
          </p:nvPr>
        </p:nvSpPr>
        <p:spPr>
          <a:xfrm>
            <a:off x="0" y="783771"/>
            <a:ext cx="4502844" cy="2835409"/>
          </a:xfrm>
          <a:prstGeom prst="rect">
            <a:avLst/>
          </a:prstGeom>
        </p:spPr>
        <p:txBody>
          <a:bodyPr spcFirstLastPara="1" wrap="square" lIns="91425" tIns="91425" rIns="91425" bIns="91425" anchor="t" anchorCtr="0">
            <a:noAutofit/>
          </a:bodyPr>
          <a:lstStyle/>
          <a:p>
            <a:pPr marL="342900" lvl="0" algn="l" rtl="0">
              <a:spcBef>
                <a:spcPts val="0"/>
              </a:spcBef>
              <a:spcAft>
                <a:spcPts val="1200"/>
              </a:spcAft>
              <a:buFont typeface="Arial" panose="020B0604020202020204" pitchFamily="34" charset="0"/>
              <a:buChar char="•"/>
            </a:pPr>
            <a:endParaRPr sz="1400" dirty="0"/>
          </a:p>
        </p:txBody>
      </p:sp>
    </p:spTree>
    <p:extLst>
      <p:ext uri="{BB962C8B-B14F-4D97-AF65-F5344CB8AC3E}">
        <p14:creationId xmlns:p14="http://schemas.microsoft.com/office/powerpoint/2010/main" val="142033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How to determine how good out clustering technique is? (</a:t>
            </a:r>
            <a:r>
              <a:rPr lang="en-SG" sz="2000" dirty="0" err="1"/>
              <a:t>Modeling</a:t>
            </a:r>
            <a:r>
              <a:rPr lang="en-SG" sz="2000" dirty="0"/>
              <a:t>)</a:t>
            </a:r>
            <a:endParaRPr sz="2000" dirty="0"/>
          </a:p>
        </p:txBody>
      </p:sp>
      <p:sp>
        <p:nvSpPr>
          <p:cNvPr id="2" name="TextBox 1">
            <a:extLst>
              <a:ext uri="{FF2B5EF4-FFF2-40B4-BE49-F238E27FC236}">
                <a16:creationId xmlns:a16="http://schemas.microsoft.com/office/drawing/2014/main" id="{6D5621A0-2D1B-96C5-D622-63C48E324AF0}"/>
              </a:ext>
            </a:extLst>
          </p:cNvPr>
          <p:cNvSpPr txBox="1"/>
          <p:nvPr/>
        </p:nvSpPr>
        <p:spPr>
          <a:xfrm>
            <a:off x="145997" y="647964"/>
            <a:ext cx="8268020" cy="2893100"/>
          </a:xfrm>
          <a:prstGeom prst="rect">
            <a:avLst/>
          </a:prstGeom>
          <a:noFill/>
        </p:spPr>
        <p:txBody>
          <a:bodyPr wrap="square" rtlCol="0">
            <a:spAutoFit/>
          </a:bodyPr>
          <a:lstStyle/>
          <a:p>
            <a:r>
              <a:rPr lang="en-US" dirty="0"/>
              <a:t>- Firstly, we want to have an algorithm that can provide us with somewhat distinguishable and explicable clusters.</a:t>
            </a:r>
          </a:p>
          <a:p>
            <a:r>
              <a:rPr lang="en-US" dirty="0"/>
              <a:t>- To select the best model, we will need a way to evaluate the models performance. However, clustering is an unsupervised task, so we do not have the target variable. We can use silhouette </a:t>
            </a:r>
            <a:r>
              <a:rPr lang="en-US" dirty="0" err="1"/>
              <a:t>scores,etc</a:t>
            </a:r>
            <a:r>
              <a:rPr lang="en-US" dirty="0"/>
              <a:t>. We could consider common clustering metrics like Davies-Bouldin Index which is defined as average similarity measure of each cluster with its most similar cluster, where similarity is the ratio of within-cluster distances to between-cluster distances. However, Davies Bouldin score may not be very relevant as our data has nominal variables, and hence the metric would not be used. The usage of centroid distance limits the distance metric to Euclidean space.</a:t>
            </a:r>
          </a:p>
          <a:p>
            <a:r>
              <a:rPr lang="en-US" dirty="0"/>
              <a:t>- Furthermore, we want data points in the cluster to be similar to each other, and dissimilar from data points assigned to other clusters. Typically, the similarity measure is calculated using </a:t>
            </a:r>
            <a:r>
              <a:rPr lang="en-US" dirty="0" err="1"/>
              <a:t>euclidean</a:t>
            </a:r>
            <a:r>
              <a:rPr lang="en-US" dirty="0"/>
              <a:t> distance for numerical, and Jaccard for categorical. However in this case, we have mixed data types. Hence I will explain a special metric used later.</a:t>
            </a:r>
          </a:p>
        </p:txBody>
      </p:sp>
    </p:spTree>
    <p:extLst>
      <p:ext uri="{BB962C8B-B14F-4D97-AF65-F5344CB8AC3E}">
        <p14:creationId xmlns:p14="http://schemas.microsoft.com/office/powerpoint/2010/main" val="3375430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89921" y="361023"/>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Understanding the bane of employee turnover</a:t>
            </a:r>
            <a:endParaRPr dirty="0"/>
          </a:p>
        </p:txBody>
      </p:sp>
      <p:sp>
        <p:nvSpPr>
          <p:cNvPr id="291" name="Google Shape;291;p43"/>
          <p:cNvSpPr txBox="1">
            <a:spLocks noGrp="1"/>
          </p:cNvSpPr>
          <p:nvPr>
            <p:ph type="subTitle" idx="1"/>
          </p:nvPr>
        </p:nvSpPr>
        <p:spPr>
          <a:xfrm>
            <a:off x="0" y="1262583"/>
            <a:ext cx="905407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400" dirty="0">
                <a:solidFill>
                  <a:schemeClr val="tx1"/>
                </a:solidFill>
                <a:latin typeface="+mj-lt"/>
              </a:rPr>
              <a:t>Employee turnover is a huge problem for companies. The true cost of replacing an employee can often be quite large. This cost can be also known as turnover costs</a:t>
            </a:r>
          </a:p>
          <a:p>
            <a:pPr algn="l">
              <a:buFont typeface="Arial" panose="020B0604020202020204" pitchFamily="34" charset="0"/>
              <a:buChar char="•"/>
            </a:pPr>
            <a:r>
              <a:rPr lang="en-US" sz="1400" dirty="0">
                <a:solidFill>
                  <a:schemeClr val="tx1"/>
                </a:solidFill>
                <a:latin typeface="+mj-lt"/>
              </a:rPr>
              <a:t>Cost of turnover refers to expenses both tangible or intangible associated with replacing an employee. Turnover costs include expenses like: unemployment compensation, time and materials for new hire. [7]</a:t>
            </a:r>
          </a:p>
          <a:p>
            <a:pPr algn="l">
              <a:buFont typeface="Arial" panose="020B0604020202020204" pitchFamily="34" charset="0"/>
              <a:buChar char="•"/>
            </a:pPr>
            <a:r>
              <a:rPr lang="en-US" sz="1400" dirty="0">
                <a:solidFill>
                  <a:schemeClr val="tx1"/>
                </a:solidFill>
                <a:latin typeface="+mj-lt"/>
              </a:rPr>
              <a:t>A report produced by Center for American Progress discovered that for all positions, except for executives and physicians jobs that require very specific skills, the typical median cost of turnover was 21% of an employee’s annual salary. Furthermore, for workers earning less than 50,000 dollars annually which consists of 75% of the workers in the US, case studies show a typical cost of turnover of 20 percent of salary, the same as across positions earning $75,000 a year or less, which includes 9 in 10 U.S. workers. [1]</a:t>
            </a:r>
          </a:p>
        </p:txBody>
      </p:sp>
    </p:spTree>
    <p:extLst>
      <p:ext uri="{BB962C8B-B14F-4D97-AF65-F5344CB8AC3E}">
        <p14:creationId xmlns:p14="http://schemas.microsoft.com/office/powerpoint/2010/main" val="179875317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Ideas behind silhouette score coefficient</a:t>
            </a:r>
            <a:endParaRPr sz="2000" dirty="0"/>
          </a:p>
        </p:txBody>
      </p:sp>
      <p:sp>
        <p:nvSpPr>
          <p:cNvPr id="2" name="TextBox 1">
            <a:extLst>
              <a:ext uri="{FF2B5EF4-FFF2-40B4-BE49-F238E27FC236}">
                <a16:creationId xmlns:a16="http://schemas.microsoft.com/office/drawing/2014/main" id="{6D5621A0-2D1B-96C5-D622-63C48E324AF0}"/>
              </a:ext>
            </a:extLst>
          </p:cNvPr>
          <p:cNvSpPr txBox="1"/>
          <p:nvPr/>
        </p:nvSpPr>
        <p:spPr>
          <a:xfrm>
            <a:off x="145997" y="647964"/>
            <a:ext cx="8268020" cy="3908762"/>
          </a:xfrm>
          <a:prstGeom prst="rect">
            <a:avLst/>
          </a:prstGeom>
          <a:noFill/>
        </p:spPr>
        <p:txBody>
          <a:bodyPr wrap="square" rtlCol="0">
            <a:spAutoFit/>
          </a:bodyPr>
          <a:lstStyle/>
          <a:p>
            <a:pPr marL="342900" lvl="0" algn="l" rtl="0">
              <a:spcBef>
                <a:spcPts val="0"/>
              </a:spcBef>
              <a:spcAft>
                <a:spcPts val="1200"/>
              </a:spcAft>
            </a:pPr>
            <a:r>
              <a:rPr lang="en-US" sz="1200" dirty="0"/>
              <a:t>- Cohesion: Average distance of x to all other vectors in the same cluster. This measures how closely related are</a:t>
            </a:r>
          </a:p>
          <a:p>
            <a:pPr marL="342900" lvl="0" algn="l" rtl="0">
              <a:spcBef>
                <a:spcPts val="0"/>
              </a:spcBef>
              <a:spcAft>
                <a:spcPts val="1200"/>
              </a:spcAft>
              <a:buFont typeface="Arial" panose="020B0604020202020204" pitchFamily="34" charset="0"/>
              <a:buChar char="•"/>
            </a:pPr>
            <a:r>
              <a:rPr lang="en-US" sz="1200" dirty="0"/>
              <a:t>the points in a cluster</a:t>
            </a:r>
          </a:p>
          <a:p>
            <a:pPr marL="342900" lvl="0" algn="l" rtl="0">
              <a:spcBef>
                <a:spcPts val="0"/>
              </a:spcBef>
              <a:spcAft>
                <a:spcPts val="1200"/>
              </a:spcAft>
              <a:buFont typeface="Arial" panose="020B0604020202020204" pitchFamily="34" charset="0"/>
              <a:buChar char="•"/>
            </a:pPr>
            <a:r>
              <a:rPr lang="en-US" sz="1200" dirty="0"/>
              <a:t> Separation: Average distance of x to other vectors in other clusters. Then take minimum among the clusters. This measures how distinct or </a:t>
            </a:r>
            <a:r>
              <a:rPr lang="en-US" sz="1200" dirty="0" err="1"/>
              <a:t>wellseparated</a:t>
            </a:r>
            <a:r>
              <a:rPr lang="en-US" sz="1200" dirty="0"/>
              <a:t> a cluster is from other clusters</a:t>
            </a:r>
          </a:p>
          <a:p>
            <a:pPr marL="342900" lvl="0" algn="l" rtl="0">
              <a:spcBef>
                <a:spcPts val="0"/>
              </a:spcBef>
              <a:spcAft>
                <a:spcPts val="1200"/>
              </a:spcAft>
              <a:buFont typeface="Arial" panose="020B0604020202020204" pitchFamily="34" charset="0"/>
              <a:buChar char="•"/>
            </a:pPr>
            <a:r>
              <a:rPr lang="en-US" sz="1200" dirty="0"/>
              <a:t>The silhouette score has a range of [-1,+1], with 1 being the best.</a:t>
            </a:r>
          </a:p>
          <a:p>
            <a:pPr marL="342900" lvl="0" algn="l" rtl="0">
              <a:spcBef>
                <a:spcPts val="0"/>
              </a:spcBef>
              <a:spcAft>
                <a:spcPts val="1200"/>
              </a:spcAft>
              <a:buFont typeface="Arial" panose="020B0604020202020204" pitchFamily="34" charset="0"/>
              <a:buChar char="•"/>
            </a:pPr>
            <a:r>
              <a:rPr lang="en-US" sz="1200" dirty="0"/>
              <a:t>    - (Near) 1: Means clusters are well apart from each other and clearly distinguished.</a:t>
            </a:r>
          </a:p>
          <a:p>
            <a:pPr marL="342900" lvl="0" algn="l" rtl="0">
              <a:spcBef>
                <a:spcPts val="0"/>
              </a:spcBef>
              <a:spcAft>
                <a:spcPts val="1200"/>
              </a:spcAft>
              <a:buFont typeface="Arial" panose="020B0604020202020204" pitchFamily="34" charset="0"/>
              <a:buChar char="•"/>
            </a:pPr>
            <a:r>
              <a:rPr lang="en-US" sz="1200" dirty="0"/>
              <a:t>    - 0: Distance between clusters is not significant</a:t>
            </a:r>
          </a:p>
          <a:p>
            <a:pPr marL="342900" lvl="0" algn="l" rtl="0">
              <a:spcBef>
                <a:spcPts val="0"/>
              </a:spcBef>
              <a:spcAft>
                <a:spcPts val="1200"/>
              </a:spcAft>
              <a:buFont typeface="Arial" panose="020B0604020202020204" pitchFamily="34" charset="0"/>
              <a:buChar char="•"/>
            </a:pPr>
            <a:r>
              <a:rPr lang="en-US" sz="1200" dirty="0"/>
              <a:t>    - (Near) -1: Means clusters are assigned in the wrong way. It may suggest that the samples has been assigned to the wrong cluster</a:t>
            </a:r>
          </a:p>
          <a:p>
            <a:pPr marL="342900" lvl="0" algn="l" rtl="0">
              <a:spcBef>
                <a:spcPts val="0"/>
              </a:spcBef>
              <a:spcAft>
                <a:spcPts val="1200"/>
              </a:spcAft>
              <a:buFont typeface="Arial" panose="020B0604020202020204" pitchFamily="34" charset="0"/>
              <a:buChar char="•"/>
            </a:pPr>
            <a:r>
              <a:rPr lang="en-US" sz="1200" dirty="0"/>
              <a:t>  Silhouette scores is also a good metric especially for high dimensional data. However, since we have several ordinal categorical variable and numerical variables, a special distance metric is more suitable, we do this by specifying `metric=precomputed` in </a:t>
            </a:r>
            <a:r>
              <a:rPr lang="en-US" sz="1200" dirty="0" err="1"/>
              <a:t>sklearn's</a:t>
            </a:r>
            <a:r>
              <a:rPr lang="en-US" sz="1200" dirty="0"/>
              <a:t> silhouette score. We cannot use the default </a:t>
            </a:r>
            <a:r>
              <a:rPr lang="en-US" sz="1200" dirty="0" err="1"/>
              <a:t>euclidean</a:t>
            </a:r>
            <a:r>
              <a:rPr lang="en-US" sz="1200" dirty="0"/>
              <a:t>. Instead we will use Gower's distance.</a:t>
            </a:r>
          </a:p>
          <a:p>
            <a:endParaRPr lang="en-US" sz="1200" dirty="0"/>
          </a:p>
        </p:txBody>
      </p:sp>
      <p:pic>
        <p:nvPicPr>
          <p:cNvPr id="4" name="Picture 3">
            <a:extLst>
              <a:ext uri="{FF2B5EF4-FFF2-40B4-BE49-F238E27FC236}">
                <a16:creationId xmlns:a16="http://schemas.microsoft.com/office/drawing/2014/main" id="{F4816D23-4C6A-B9A2-F47E-81A8969A064C}"/>
              </a:ext>
            </a:extLst>
          </p:cNvPr>
          <p:cNvPicPr>
            <a:picLocks noChangeAspect="1"/>
          </p:cNvPicPr>
          <p:nvPr/>
        </p:nvPicPr>
        <p:blipFill>
          <a:blip r:embed="rId3"/>
          <a:stretch>
            <a:fillRect/>
          </a:stretch>
        </p:blipFill>
        <p:spPr>
          <a:xfrm>
            <a:off x="4103274" y="4164746"/>
            <a:ext cx="4894729" cy="978754"/>
          </a:xfrm>
          <a:prstGeom prst="rect">
            <a:avLst/>
          </a:prstGeom>
        </p:spPr>
      </p:pic>
    </p:spTree>
    <p:extLst>
      <p:ext uri="{BB962C8B-B14F-4D97-AF65-F5344CB8AC3E}">
        <p14:creationId xmlns:p14="http://schemas.microsoft.com/office/powerpoint/2010/main" val="10665697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Gower Distance</a:t>
            </a:r>
            <a:endParaRPr sz="2000" dirty="0"/>
          </a:p>
        </p:txBody>
      </p:sp>
      <p:sp>
        <p:nvSpPr>
          <p:cNvPr id="2" name="TextBox 1">
            <a:extLst>
              <a:ext uri="{FF2B5EF4-FFF2-40B4-BE49-F238E27FC236}">
                <a16:creationId xmlns:a16="http://schemas.microsoft.com/office/drawing/2014/main" id="{6D5621A0-2D1B-96C5-D622-63C48E324AF0}"/>
              </a:ext>
            </a:extLst>
          </p:cNvPr>
          <p:cNvSpPr txBox="1"/>
          <p:nvPr/>
        </p:nvSpPr>
        <p:spPr>
          <a:xfrm>
            <a:off x="-345782" y="557942"/>
            <a:ext cx="9051791" cy="4093428"/>
          </a:xfrm>
          <a:prstGeom prst="rect">
            <a:avLst/>
          </a:prstGeom>
          <a:noFill/>
        </p:spPr>
        <p:txBody>
          <a:bodyPr wrap="square" rtlCol="0">
            <a:spAutoFit/>
          </a:bodyPr>
          <a:lstStyle/>
          <a:p>
            <a:pPr marL="342900" lvl="0" algn="l" rtl="0">
              <a:spcBef>
                <a:spcPts val="0"/>
              </a:spcBef>
              <a:spcAft>
                <a:spcPts val="1200"/>
              </a:spcAft>
              <a:buFont typeface="Arial" panose="020B0604020202020204" pitchFamily="34" charset="0"/>
              <a:buChar char="•"/>
            </a:pPr>
            <a:r>
              <a:rPr lang="en-US" sz="1000" dirty="0"/>
              <a:t> Specialized hybrid distance for mixed data types</a:t>
            </a:r>
          </a:p>
          <a:p>
            <a:pPr marL="342900" lvl="0" algn="l" rtl="0">
              <a:spcBef>
                <a:spcPts val="0"/>
              </a:spcBef>
              <a:spcAft>
                <a:spcPts val="1200"/>
              </a:spcAft>
              <a:buFont typeface="Arial" panose="020B0604020202020204" pitchFamily="34" charset="0"/>
              <a:buChar char="•"/>
            </a:pPr>
            <a:r>
              <a:rPr lang="en-US" sz="1000" dirty="0"/>
              <a:t>Gower’s Distance can be used to measure how different records (dissimilarity) are. The records may be of a combination of categorical, numerical or text data.</a:t>
            </a:r>
          </a:p>
          <a:p>
            <a:pPr marL="342900" lvl="0" algn="l" rtl="0">
              <a:spcBef>
                <a:spcPts val="0"/>
              </a:spcBef>
              <a:spcAft>
                <a:spcPts val="1200"/>
              </a:spcAft>
              <a:buFont typeface="Arial" panose="020B0604020202020204" pitchFamily="34" charset="0"/>
              <a:buChar char="•"/>
            </a:pPr>
            <a:r>
              <a:rPr lang="en-US" sz="1000" dirty="0"/>
              <a:t>The distance is always a number between 0 (identical) and 1 (maximally dissimilar).</a:t>
            </a:r>
          </a:p>
          <a:p>
            <a:pPr marL="342900" lvl="0" algn="l" rtl="0">
              <a:spcBef>
                <a:spcPts val="0"/>
              </a:spcBef>
              <a:spcAft>
                <a:spcPts val="1200"/>
              </a:spcAft>
              <a:buFont typeface="Arial" panose="020B0604020202020204" pitchFamily="34" charset="0"/>
              <a:buChar char="•"/>
            </a:pPr>
            <a:r>
              <a:rPr lang="en-US" sz="1000" dirty="0"/>
              <a:t>Gower’s distance is computed as the average of partial dissimilarities across individuals</a:t>
            </a:r>
          </a:p>
          <a:p>
            <a:pPr marL="342900" lvl="0" algn="l" rtl="0">
              <a:spcBef>
                <a:spcPts val="0"/>
              </a:spcBef>
              <a:spcAft>
                <a:spcPts val="1200"/>
              </a:spcAft>
              <a:buFont typeface="Arial" panose="020B0604020202020204" pitchFamily="34" charset="0"/>
              <a:buChar char="•"/>
            </a:pPr>
            <a:r>
              <a:rPr lang="en-US" sz="1000" dirty="0"/>
              <a:t>The metric for each data type is explained below</a:t>
            </a:r>
          </a:p>
          <a:p>
            <a:pPr marL="342900" lvl="0" algn="l" rtl="0">
              <a:spcBef>
                <a:spcPts val="0"/>
              </a:spcBef>
              <a:spcAft>
                <a:spcPts val="1200"/>
              </a:spcAft>
              <a:buFont typeface="Arial" panose="020B0604020202020204" pitchFamily="34" charset="0"/>
              <a:buChar char="•"/>
            </a:pPr>
            <a:r>
              <a:rPr lang="en-US" sz="1000" dirty="0"/>
              <a:t>    - Quantitative (numerical): range-normalized Manhattan distance</a:t>
            </a:r>
          </a:p>
          <a:p>
            <a:pPr marL="342900" lvl="0" algn="l" rtl="0">
              <a:spcBef>
                <a:spcPts val="0"/>
              </a:spcBef>
              <a:spcAft>
                <a:spcPts val="1200"/>
              </a:spcAft>
              <a:buFont typeface="Arial" panose="020B0604020202020204" pitchFamily="34" charset="0"/>
              <a:buChar char="•"/>
            </a:pPr>
            <a:r>
              <a:rPr lang="en-US" sz="1000" dirty="0"/>
              <a:t>    - Ordinal: variable is first ranked, then </a:t>
            </a:r>
            <a:r>
              <a:rPr lang="en-US" sz="1000" dirty="0" err="1"/>
              <a:t>manhattan</a:t>
            </a:r>
            <a:r>
              <a:rPr lang="en-US" sz="1000" dirty="0"/>
              <a:t> distance is used with a special adjustment for ties</a:t>
            </a:r>
          </a:p>
          <a:p>
            <a:pPr marL="342900" lvl="0" algn="l" rtl="0">
              <a:spcBef>
                <a:spcPts val="0"/>
              </a:spcBef>
              <a:spcAft>
                <a:spcPts val="1200"/>
              </a:spcAft>
              <a:buFont typeface="Arial" panose="020B0604020202020204" pitchFamily="34" charset="0"/>
              <a:buChar char="•"/>
            </a:pPr>
            <a:r>
              <a:rPr lang="en-US" sz="1000" dirty="0"/>
              <a:t>    - Nominal/Qualitative/Categorical variables: variables of k categories are first converted into k binary columns and then the _Dice_ coefficient is used, the distance is 1 if the categories between two records are different and the distance is 0 if the categories are the same. In other words, dice distance is used for measuring similarity.</a:t>
            </a:r>
          </a:p>
          <a:p>
            <a:pPr marL="342900" lvl="0" algn="l" rtl="0">
              <a:spcBef>
                <a:spcPts val="0"/>
              </a:spcBef>
              <a:spcAft>
                <a:spcPts val="1200"/>
              </a:spcAft>
              <a:buFont typeface="Arial" panose="020B0604020202020204" pitchFamily="34" charset="0"/>
              <a:buChar char="•"/>
            </a:pPr>
            <a:r>
              <a:rPr lang="en-US" sz="1000" dirty="0"/>
              <a:t> We will implement </a:t>
            </a:r>
            <a:r>
              <a:rPr lang="en-US" sz="1000" dirty="0" err="1"/>
              <a:t>gower</a:t>
            </a:r>
            <a:r>
              <a:rPr lang="en-US" sz="1000" dirty="0"/>
              <a:t> dissimilarity using </a:t>
            </a:r>
            <a:r>
              <a:rPr lang="en-US" sz="1000" dirty="0" err="1"/>
              <a:t>gower</a:t>
            </a:r>
            <a:r>
              <a:rPr lang="en-US" sz="1000" dirty="0"/>
              <a:t> library to calculate </a:t>
            </a:r>
            <a:r>
              <a:rPr lang="en-US" sz="1000" dirty="0" err="1"/>
              <a:t>dissimilarirties</a:t>
            </a:r>
            <a:r>
              <a:rPr lang="en-US" sz="1000" dirty="0"/>
              <a:t> between employees.</a:t>
            </a:r>
          </a:p>
          <a:p>
            <a:pPr marL="342900" lvl="0" algn="l" rtl="0">
              <a:spcBef>
                <a:spcPts val="0"/>
              </a:spcBef>
              <a:spcAft>
                <a:spcPts val="1200"/>
              </a:spcAft>
              <a:buFont typeface="Arial" panose="020B0604020202020204" pitchFamily="34" charset="0"/>
              <a:buChar char="•"/>
            </a:pPr>
            <a:r>
              <a:rPr lang="en-US" sz="1000" dirty="0"/>
              <a:t> Ideally, one way to use </a:t>
            </a:r>
            <a:r>
              <a:rPr lang="en-US" sz="1000" dirty="0" err="1"/>
              <a:t>gower</a:t>
            </a:r>
            <a:r>
              <a:rPr lang="en-US" sz="1000" dirty="0"/>
              <a:t> library is to use the </a:t>
            </a:r>
            <a:r>
              <a:rPr lang="en-US" sz="1000" dirty="0" err="1"/>
              <a:t>gower_matrix</a:t>
            </a:r>
            <a:r>
              <a:rPr lang="en-US" sz="1000" dirty="0"/>
              <a:t> function provided, and where we set the parameter `</a:t>
            </a:r>
            <a:r>
              <a:rPr lang="en-US" sz="1000" dirty="0" err="1"/>
              <a:t>cat_features</a:t>
            </a:r>
            <a:r>
              <a:rPr lang="en-US" sz="1000" dirty="0"/>
              <a:t>` to our categorical variables, we will get a dissimilarity matrix. With this, We can apply techniques such as like hierarchical clustering (e.g. </a:t>
            </a:r>
            <a:r>
              <a:rPr lang="en-US" sz="1000" dirty="0" err="1"/>
              <a:t>AgglomerativeClustering</a:t>
            </a:r>
            <a:r>
              <a:rPr lang="en-US" sz="1000" dirty="0"/>
              <a:t>) on the matrix, where the algorithm computes the dissimilarity between all pairs of clusters, then merge the two clusters that are least dissimilar as measured by the dissimilarity metric. To do this, we can use </a:t>
            </a:r>
            <a:r>
              <a:rPr lang="en-US" sz="1000" dirty="0" err="1"/>
              <a:t>sklearn's</a:t>
            </a:r>
            <a:r>
              <a:rPr lang="en-US" sz="1000" dirty="0"/>
              <a:t> agglomerative clustering, by setting `affinity= 'precomputed'`, and tinkering with the linkage criterions. Similarly, we will use algorithms where fitting distance matrix is </a:t>
            </a:r>
            <a:r>
              <a:rPr lang="en-US" sz="1000" dirty="0" err="1"/>
              <a:t>approrpriate</a:t>
            </a:r>
            <a:r>
              <a:rPr lang="en-US" sz="1000" dirty="0"/>
              <a:t> like </a:t>
            </a:r>
            <a:r>
              <a:rPr lang="en-US" sz="1000" dirty="0" err="1"/>
              <a:t>gower's</a:t>
            </a:r>
            <a:r>
              <a:rPr lang="en-US" sz="1000" dirty="0"/>
              <a:t> distance.</a:t>
            </a:r>
          </a:p>
        </p:txBody>
      </p:sp>
      <p:pic>
        <p:nvPicPr>
          <p:cNvPr id="4" name="Picture 3">
            <a:extLst>
              <a:ext uri="{FF2B5EF4-FFF2-40B4-BE49-F238E27FC236}">
                <a16:creationId xmlns:a16="http://schemas.microsoft.com/office/drawing/2014/main" id="{BAE12926-4A1B-652F-0724-027035A7AACD}"/>
              </a:ext>
            </a:extLst>
          </p:cNvPr>
          <p:cNvPicPr>
            <a:picLocks noChangeAspect="1"/>
          </p:cNvPicPr>
          <p:nvPr/>
        </p:nvPicPr>
        <p:blipFill>
          <a:blip r:embed="rId3"/>
          <a:stretch>
            <a:fillRect/>
          </a:stretch>
        </p:blipFill>
        <p:spPr>
          <a:xfrm>
            <a:off x="5876469" y="229283"/>
            <a:ext cx="3267531" cy="657317"/>
          </a:xfrm>
          <a:prstGeom prst="rect">
            <a:avLst/>
          </a:prstGeom>
        </p:spPr>
      </p:pic>
      <p:pic>
        <p:nvPicPr>
          <p:cNvPr id="6" name="Picture 5">
            <a:extLst>
              <a:ext uri="{FF2B5EF4-FFF2-40B4-BE49-F238E27FC236}">
                <a16:creationId xmlns:a16="http://schemas.microsoft.com/office/drawing/2014/main" id="{54E97442-A8EC-2743-0787-4FF845D8731F}"/>
              </a:ext>
            </a:extLst>
          </p:cNvPr>
          <p:cNvPicPr>
            <a:picLocks noChangeAspect="1"/>
          </p:cNvPicPr>
          <p:nvPr/>
        </p:nvPicPr>
        <p:blipFill>
          <a:blip r:embed="rId4"/>
          <a:stretch>
            <a:fillRect/>
          </a:stretch>
        </p:blipFill>
        <p:spPr>
          <a:xfrm>
            <a:off x="6569848" y="3311809"/>
            <a:ext cx="2136161" cy="406365"/>
          </a:xfrm>
          <a:prstGeom prst="rect">
            <a:avLst/>
          </a:prstGeom>
        </p:spPr>
      </p:pic>
    </p:spTree>
    <p:extLst>
      <p:ext uri="{BB962C8B-B14F-4D97-AF65-F5344CB8AC3E}">
        <p14:creationId xmlns:p14="http://schemas.microsoft.com/office/powerpoint/2010/main" val="7662713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err="1"/>
              <a:t>Calinski</a:t>
            </a:r>
            <a:r>
              <a:rPr lang="en-SG" sz="2000" dirty="0"/>
              <a:t> </a:t>
            </a:r>
            <a:r>
              <a:rPr lang="en-SG" sz="2000" dirty="0" err="1"/>
              <a:t>Harabasz</a:t>
            </a:r>
            <a:r>
              <a:rPr lang="en-SG" sz="2000" dirty="0"/>
              <a:t> Index</a:t>
            </a:r>
            <a:endParaRPr sz="2000" dirty="0"/>
          </a:p>
        </p:txBody>
      </p:sp>
      <p:sp>
        <p:nvSpPr>
          <p:cNvPr id="2" name="TextBox 1">
            <a:extLst>
              <a:ext uri="{FF2B5EF4-FFF2-40B4-BE49-F238E27FC236}">
                <a16:creationId xmlns:a16="http://schemas.microsoft.com/office/drawing/2014/main" id="{6D5621A0-2D1B-96C5-D622-63C48E324AF0}"/>
              </a:ext>
            </a:extLst>
          </p:cNvPr>
          <p:cNvSpPr txBox="1"/>
          <p:nvPr/>
        </p:nvSpPr>
        <p:spPr>
          <a:xfrm>
            <a:off x="-107577" y="734675"/>
            <a:ext cx="9051791" cy="2431435"/>
          </a:xfrm>
          <a:prstGeom prst="rect">
            <a:avLst/>
          </a:prstGeom>
          <a:noFill/>
        </p:spPr>
        <p:txBody>
          <a:bodyPr wrap="square" rtlCol="0">
            <a:spAutoFit/>
          </a:bodyPr>
          <a:lstStyle/>
          <a:p>
            <a:pPr marL="342900" lvl="0" algn="l" rtl="0">
              <a:spcBef>
                <a:spcPts val="0"/>
              </a:spcBef>
              <a:spcAft>
                <a:spcPts val="1200"/>
              </a:spcAft>
              <a:buFont typeface="Arial" panose="020B0604020202020204" pitchFamily="34" charset="0"/>
              <a:buChar char="•"/>
            </a:pPr>
            <a:r>
              <a:rPr lang="en-US" dirty="0"/>
              <a:t>- Also known as the Variance Ratio Criterion</a:t>
            </a:r>
          </a:p>
          <a:p>
            <a:pPr marL="342900" lvl="0" algn="l" rtl="0">
              <a:spcBef>
                <a:spcPts val="0"/>
              </a:spcBef>
              <a:spcAft>
                <a:spcPts val="1200"/>
              </a:spcAft>
              <a:buFont typeface="Arial" panose="020B0604020202020204" pitchFamily="34" charset="0"/>
              <a:buChar char="•"/>
            </a:pPr>
            <a:r>
              <a:rPr lang="en-US" dirty="0"/>
              <a:t>- Measures the ratio of the sum of between-clusters dispersion and of inter-cluster dispersion for all clusters, the higher the score , the better the performances</a:t>
            </a:r>
          </a:p>
          <a:p>
            <a:pPr marL="342900" lvl="0" algn="l" rtl="0">
              <a:spcBef>
                <a:spcPts val="0"/>
              </a:spcBef>
              <a:spcAft>
                <a:spcPts val="1200"/>
              </a:spcAft>
              <a:buFont typeface="Arial" panose="020B0604020202020204" pitchFamily="34" charset="0"/>
              <a:buChar char="•"/>
            </a:pPr>
            <a:r>
              <a:rPr lang="en-US" dirty="0"/>
              <a:t>- One drawback is that </a:t>
            </a:r>
            <a:r>
              <a:rPr lang="en-US" dirty="0" err="1"/>
              <a:t>Calinski-Harabasz</a:t>
            </a:r>
            <a:r>
              <a:rPr lang="en-US" dirty="0"/>
              <a:t> index is generally higher for convex clusters than other concepts of clusters, such as density based clusters like those derived through DBSCAN.</a:t>
            </a:r>
          </a:p>
          <a:p>
            <a:pPr marL="342900" lvl="0" algn="l" rtl="0">
              <a:spcBef>
                <a:spcPts val="0"/>
              </a:spcBef>
              <a:spcAft>
                <a:spcPts val="1200"/>
              </a:spcAft>
              <a:buFont typeface="Arial" panose="020B0604020202020204" pitchFamily="34" charset="0"/>
              <a:buChar char="•"/>
            </a:pPr>
            <a:r>
              <a:rPr lang="en-US" dirty="0"/>
              <a:t>&gt; **Note that higher the </a:t>
            </a:r>
            <a:r>
              <a:rPr lang="en-US" dirty="0" err="1"/>
              <a:t>Calinski</a:t>
            </a:r>
            <a:r>
              <a:rPr lang="en-US" dirty="0"/>
              <a:t> </a:t>
            </a:r>
            <a:r>
              <a:rPr lang="en-US" dirty="0" err="1"/>
              <a:t>Harabasz</a:t>
            </a:r>
            <a:r>
              <a:rPr lang="en-US" dirty="0"/>
              <a:t> score indicate better performance suggesting clusters are dense and well separated.**</a:t>
            </a:r>
          </a:p>
          <a:p>
            <a:pPr marL="342900" lvl="0" algn="l" rtl="0">
              <a:spcBef>
                <a:spcPts val="0"/>
              </a:spcBef>
              <a:spcAft>
                <a:spcPts val="1200"/>
              </a:spcAft>
            </a:pPr>
            <a:endParaRPr lang="en-US" dirty="0"/>
          </a:p>
        </p:txBody>
      </p:sp>
    </p:spTree>
    <p:extLst>
      <p:ext uri="{BB962C8B-B14F-4D97-AF65-F5344CB8AC3E}">
        <p14:creationId xmlns:p14="http://schemas.microsoft.com/office/powerpoint/2010/main" val="13493341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Limitations of Dice Coefficient</a:t>
            </a:r>
            <a:endParaRPr sz="2000" dirty="0"/>
          </a:p>
        </p:txBody>
      </p:sp>
      <p:sp>
        <p:nvSpPr>
          <p:cNvPr id="2" name="TextBox 1">
            <a:extLst>
              <a:ext uri="{FF2B5EF4-FFF2-40B4-BE49-F238E27FC236}">
                <a16:creationId xmlns:a16="http://schemas.microsoft.com/office/drawing/2014/main" id="{6D5621A0-2D1B-96C5-D622-63C48E324AF0}"/>
              </a:ext>
            </a:extLst>
          </p:cNvPr>
          <p:cNvSpPr txBox="1"/>
          <p:nvPr/>
        </p:nvSpPr>
        <p:spPr>
          <a:xfrm>
            <a:off x="153680" y="647964"/>
            <a:ext cx="9051791" cy="3170099"/>
          </a:xfrm>
          <a:prstGeom prst="rect">
            <a:avLst/>
          </a:prstGeom>
          <a:noFill/>
        </p:spPr>
        <p:txBody>
          <a:bodyPr wrap="square" rtlCol="0">
            <a:spAutoFit/>
          </a:bodyPr>
          <a:lstStyle/>
          <a:p>
            <a:pPr marL="514350" lvl="0" indent="-171450" algn="l" rtl="0">
              <a:spcBef>
                <a:spcPts val="0"/>
              </a:spcBef>
              <a:spcAft>
                <a:spcPts val="1200"/>
              </a:spcAft>
              <a:buFont typeface="Arial" panose="020B0604020202020204" pitchFamily="34" charset="0"/>
              <a:buChar char="•"/>
            </a:pPr>
            <a:r>
              <a:rPr lang="en-US" sz="1000" dirty="0">
                <a:solidFill>
                  <a:schemeClr val="tx1"/>
                </a:solidFill>
              </a:rPr>
              <a:t>We recall that we have a special scenario of having ordinal categorical data. We need to treat ordinal categorical data as numerical data due to the following reasons:</a:t>
            </a:r>
          </a:p>
          <a:p>
            <a:pPr marL="514350" lvl="0" indent="-171450" algn="l" rtl="0">
              <a:spcBef>
                <a:spcPts val="0"/>
              </a:spcBef>
              <a:spcAft>
                <a:spcPts val="1200"/>
              </a:spcAft>
              <a:buFont typeface="Arial" panose="020B0604020202020204" pitchFamily="34" charset="0"/>
              <a:buChar char="•"/>
            </a:pPr>
            <a:r>
              <a:rPr lang="en-US" sz="1000" dirty="0">
                <a:solidFill>
                  <a:schemeClr val="tx1"/>
                </a:solidFill>
              </a:rPr>
              <a:t>For instance, education attribute is ordinal in nature, an education level of 5 is higher than education level of 1. Moreover, the difference between education level 1 and 2 is different from the difference between education level 1 and 5. We could say that 1 is more different than 3 as compared to 2. This is the problem with ordinal variables, where the difference between </a:t>
            </a:r>
            <a:r>
              <a:rPr lang="en-US" sz="1000" dirty="0" err="1">
                <a:solidFill>
                  <a:schemeClr val="tx1"/>
                </a:solidFill>
              </a:rPr>
              <a:t>unqiue</a:t>
            </a:r>
            <a:r>
              <a:rPr lang="en-US" sz="1000" dirty="0">
                <a:solidFill>
                  <a:schemeClr val="tx1"/>
                </a:solidFill>
              </a:rPr>
              <a:t> categories is _different_</a:t>
            </a:r>
          </a:p>
          <a:p>
            <a:pPr marL="514350" lvl="0" indent="-171450" algn="l" rtl="0">
              <a:spcBef>
                <a:spcPts val="0"/>
              </a:spcBef>
              <a:spcAft>
                <a:spcPts val="1200"/>
              </a:spcAft>
              <a:buFont typeface="Arial" panose="020B0604020202020204" pitchFamily="34" charset="0"/>
              <a:buChar char="•"/>
            </a:pPr>
            <a:r>
              <a:rPr lang="en-US" sz="1000" dirty="0">
                <a:solidFill>
                  <a:schemeClr val="tx1"/>
                </a:solidFill>
              </a:rPr>
              <a:t>  Furthermore, since </a:t>
            </a:r>
            <a:r>
              <a:rPr lang="en-US" sz="1000" dirty="0" err="1">
                <a:solidFill>
                  <a:schemeClr val="tx1"/>
                </a:solidFill>
              </a:rPr>
              <a:t>gower</a:t>
            </a:r>
            <a:r>
              <a:rPr lang="en-US" sz="1000" dirty="0">
                <a:solidFill>
                  <a:schemeClr val="tx1"/>
                </a:solidFill>
              </a:rPr>
              <a:t> distance uses the dice distance as a metric for calculation of dissimilarity for qualitative records, the distance is 1 if categories between 2 records are different, and 0 if categories are the same. This suggest that dice coefficient would be reliable only for data that cannot be ranked (difference between categories of an attribute are the same).</a:t>
            </a:r>
          </a:p>
          <a:p>
            <a:pPr marL="514350" lvl="0" indent="-171450" algn="l" rtl="0">
              <a:spcBef>
                <a:spcPts val="0"/>
              </a:spcBef>
              <a:spcAft>
                <a:spcPts val="1200"/>
              </a:spcAft>
              <a:buFont typeface="Arial" panose="020B0604020202020204" pitchFamily="34" charset="0"/>
              <a:buChar char="•"/>
            </a:pPr>
            <a:r>
              <a:rPr lang="en-US" sz="1000" dirty="0">
                <a:solidFill>
                  <a:schemeClr val="tx1"/>
                </a:solidFill>
              </a:rPr>
              <a:t> Given this, we need to think of a way to account for the order difference, since dice coefficient is not reliable for ordinal categorical data.</a:t>
            </a:r>
          </a:p>
          <a:p>
            <a:pPr marL="514350" lvl="0" indent="-171450" algn="l" rtl="0">
              <a:spcBef>
                <a:spcPts val="0"/>
              </a:spcBef>
              <a:spcAft>
                <a:spcPts val="1200"/>
              </a:spcAft>
              <a:buFont typeface="Arial" panose="020B0604020202020204" pitchFamily="34" charset="0"/>
              <a:buChar char="•"/>
            </a:pPr>
            <a:r>
              <a:rPr lang="en-US" sz="1000" dirty="0">
                <a:solidFill>
                  <a:schemeClr val="tx1"/>
                </a:solidFill>
              </a:rPr>
              <a:t> We must cannot treat ordinal categorical variables the same as nominal categorical variable. Instead, we must treat them as numerical variables. In this case, the `Education` variable is first ranked, and then </a:t>
            </a:r>
            <a:r>
              <a:rPr lang="en-US" sz="1000" dirty="0" err="1">
                <a:solidFill>
                  <a:schemeClr val="tx1"/>
                </a:solidFill>
              </a:rPr>
              <a:t>manhattan</a:t>
            </a:r>
            <a:r>
              <a:rPr lang="en-US" sz="1000" dirty="0">
                <a:solidFill>
                  <a:schemeClr val="tx1"/>
                </a:solidFill>
              </a:rPr>
              <a:t> distance is computed, similar with quantitative variables, but with the special adjustment for ties. </a:t>
            </a:r>
          </a:p>
          <a:p>
            <a:pPr marL="514350" lvl="0" indent="-171450" algn="l" rtl="0">
              <a:spcBef>
                <a:spcPts val="0"/>
              </a:spcBef>
              <a:spcAft>
                <a:spcPts val="1200"/>
              </a:spcAft>
              <a:buFont typeface="Arial" panose="020B0604020202020204" pitchFamily="34" charset="0"/>
              <a:buChar char="•"/>
            </a:pPr>
            <a:r>
              <a:rPr lang="en-US" sz="1000" dirty="0">
                <a:solidFill>
                  <a:schemeClr val="tx1"/>
                </a:solidFill>
              </a:rPr>
              <a:t>We also recall that we left the nominal categorical attributes as it is. This is because algorithms we will be using later such as K prototypes allows us to specify the categorical columns through `categorical` parameter. Furthermore, when calculating the dissimilarity matrix using </a:t>
            </a:r>
            <a:r>
              <a:rPr lang="en-US" sz="1000" dirty="0" err="1">
                <a:solidFill>
                  <a:schemeClr val="tx1"/>
                </a:solidFill>
              </a:rPr>
              <a:t>gower</a:t>
            </a:r>
            <a:r>
              <a:rPr lang="en-US" sz="1000" dirty="0">
                <a:solidFill>
                  <a:schemeClr val="tx1"/>
                </a:solidFill>
              </a:rPr>
              <a:t> library, we can also easily set the `</a:t>
            </a:r>
            <a:r>
              <a:rPr lang="en-US" sz="1000" dirty="0" err="1">
                <a:solidFill>
                  <a:schemeClr val="tx1"/>
                </a:solidFill>
              </a:rPr>
              <a:t>cat_features</a:t>
            </a:r>
            <a:r>
              <a:rPr lang="en-US" sz="1000" dirty="0">
                <a:solidFill>
                  <a:schemeClr val="tx1"/>
                </a:solidFill>
              </a:rPr>
              <a:t>` parameter to our categorical attributes.</a:t>
            </a:r>
          </a:p>
        </p:txBody>
      </p:sp>
    </p:spTree>
    <p:extLst>
      <p:ext uri="{BB962C8B-B14F-4D97-AF65-F5344CB8AC3E}">
        <p14:creationId xmlns:p14="http://schemas.microsoft.com/office/powerpoint/2010/main" val="352848018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Gower distance calculation example</a:t>
            </a:r>
            <a:endParaRPr sz="2000" dirty="0"/>
          </a:p>
        </p:txBody>
      </p:sp>
      <p:pic>
        <p:nvPicPr>
          <p:cNvPr id="4" name="Picture 3">
            <a:extLst>
              <a:ext uri="{FF2B5EF4-FFF2-40B4-BE49-F238E27FC236}">
                <a16:creationId xmlns:a16="http://schemas.microsoft.com/office/drawing/2014/main" id="{3AAF2127-059E-07EA-BC1B-5309635CCA10}"/>
              </a:ext>
            </a:extLst>
          </p:cNvPr>
          <p:cNvPicPr>
            <a:picLocks noChangeAspect="1"/>
          </p:cNvPicPr>
          <p:nvPr/>
        </p:nvPicPr>
        <p:blipFill>
          <a:blip r:embed="rId3"/>
          <a:stretch>
            <a:fillRect/>
          </a:stretch>
        </p:blipFill>
        <p:spPr>
          <a:xfrm>
            <a:off x="4533257" y="106581"/>
            <a:ext cx="4610743" cy="3362794"/>
          </a:xfrm>
          <a:prstGeom prst="rect">
            <a:avLst/>
          </a:prstGeom>
        </p:spPr>
      </p:pic>
      <p:sp>
        <p:nvSpPr>
          <p:cNvPr id="5" name="TextBox 4">
            <a:extLst>
              <a:ext uri="{FF2B5EF4-FFF2-40B4-BE49-F238E27FC236}">
                <a16:creationId xmlns:a16="http://schemas.microsoft.com/office/drawing/2014/main" id="{8674673A-F42F-9F71-ACAA-6B855456132E}"/>
              </a:ext>
            </a:extLst>
          </p:cNvPr>
          <p:cNvSpPr txBox="1"/>
          <p:nvPr/>
        </p:nvSpPr>
        <p:spPr>
          <a:xfrm>
            <a:off x="92208" y="721304"/>
            <a:ext cx="4333795" cy="1384995"/>
          </a:xfrm>
          <a:prstGeom prst="rect">
            <a:avLst/>
          </a:prstGeom>
          <a:noFill/>
        </p:spPr>
        <p:txBody>
          <a:bodyPr wrap="square" rtlCol="0">
            <a:spAutoFit/>
          </a:bodyPr>
          <a:lstStyle/>
          <a:p>
            <a:r>
              <a:rPr lang="en-US"/>
              <a:t>To calculate gower distance for first 2 employees in the dataset. We have to use the range normalized manhattan metric for numerical (quantitative) data type. Next, the dice distance measures if the attribute if the record are similar for categorical variables</a:t>
            </a:r>
            <a:endParaRPr lang="en-SG" dirty="0"/>
          </a:p>
        </p:txBody>
      </p:sp>
      <p:pic>
        <p:nvPicPr>
          <p:cNvPr id="7" name="Picture 6">
            <a:extLst>
              <a:ext uri="{FF2B5EF4-FFF2-40B4-BE49-F238E27FC236}">
                <a16:creationId xmlns:a16="http://schemas.microsoft.com/office/drawing/2014/main" id="{30A2C21F-F9A2-B299-63C0-FB904CEA00FE}"/>
              </a:ext>
            </a:extLst>
          </p:cNvPr>
          <p:cNvPicPr>
            <a:picLocks noChangeAspect="1"/>
          </p:cNvPicPr>
          <p:nvPr/>
        </p:nvPicPr>
        <p:blipFill>
          <a:blip r:embed="rId4"/>
          <a:stretch>
            <a:fillRect/>
          </a:stretch>
        </p:blipFill>
        <p:spPr>
          <a:xfrm>
            <a:off x="0" y="4337503"/>
            <a:ext cx="9144000" cy="805997"/>
          </a:xfrm>
          <a:prstGeom prst="rect">
            <a:avLst/>
          </a:prstGeom>
        </p:spPr>
      </p:pic>
      <p:pic>
        <p:nvPicPr>
          <p:cNvPr id="9" name="Picture 8">
            <a:extLst>
              <a:ext uri="{FF2B5EF4-FFF2-40B4-BE49-F238E27FC236}">
                <a16:creationId xmlns:a16="http://schemas.microsoft.com/office/drawing/2014/main" id="{8AB595F7-83F5-3AF5-460F-B2A822B4D2F1}"/>
              </a:ext>
            </a:extLst>
          </p:cNvPr>
          <p:cNvPicPr>
            <a:picLocks noChangeAspect="1"/>
          </p:cNvPicPr>
          <p:nvPr/>
        </p:nvPicPr>
        <p:blipFill>
          <a:blip r:embed="rId5"/>
          <a:stretch>
            <a:fillRect/>
          </a:stretch>
        </p:blipFill>
        <p:spPr>
          <a:xfrm>
            <a:off x="0" y="3514421"/>
            <a:ext cx="9144000" cy="778035"/>
          </a:xfrm>
          <a:prstGeom prst="rect">
            <a:avLst/>
          </a:prstGeom>
        </p:spPr>
      </p:pic>
    </p:spTree>
    <p:extLst>
      <p:ext uri="{BB962C8B-B14F-4D97-AF65-F5344CB8AC3E}">
        <p14:creationId xmlns:p14="http://schemas.microsoft.com/office/powerpoint/2010/main" val="2184287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Silhouette Analysis</a:t>
            </a:r>
            <a:endParaRPr sz="2000" dirty="0"/>
          </a:p>
        </p:txBody>
      </p:sp>
      <p:sp>
        <p:nvSpPr>
          <p:cNvPr id="5" name="TextBox 4">
            <a:extLst>
              <a:ext uri="{FF2B5EF4-FFF2-40B4-BE49-F238E27FC236}">
                <a16:creationId xmlns:a16="http://schemas.microsoft.com/office/drawing/2014/main" id="{8674673A-F42F-9F71-ACAA-6B855456132E}"/>
              </a:ext>
            </a:extLst>
          </p:cNvPr>
          <p:cNvSpPr txBox="1"/>
          <p:nvPr/>
        </p:nvSpPr>
        <p:spPr>
          <a:xfrm>
            <a:off x="76839" y="699226"/>
            <a:ext cx="9873983" cy="3939540"/>
          </a:xfrm>
          <a:prstGeom prst="rect">
            <a:avLst/>
          </a:prstGeom>
          <a:noFill/>
        </p:spPr>
        <p:txBody>
          <a:bodyPr wrap="square" rtlCol="0">
            <a:spAutoFit/>
          </a:bodyPr>
          <a:lstStyle/>
          <a:p>
            <a:r>
              <a:rPr lang="en-US" sz="1000" b="0" dirty="0">
                <a:solidFill>
                  <a:schemeClr val="tx1"/>
                </a:solidFill>
                <a:effectLst/>
                <a:latin typeface="Montserrat" panose="00000500000000000000" pitchFamily="2" charset="0"/>
                <a:cs typeface="Mongolian Baiti" panose="03000500000000000000" pitchFamily="66" charset="0"/>
              </a:rPr>
              <a:t>- Silhouette analysis can be used to study the separation distance between the resulting clusters. </a:t>
            </a:r>
          </a:p>
          <a:p>
            <a:r>
              <a:rPr lang="en-US" sz="1000" b="0" dirty="0">
                <a:solidFill>
                  <a:schemeClr val="tx1"/>
                </a:solidFill>
                <a:effectLst/>
                <a:latin typeface="Montserrat" panose="00000500000000000000" pitchFamily="2" charset="0"/>
                <a:cs typeface="Mongolian Baiti" panose="03000500000000000000" pitchFamily="66" charset="0"/>
              </a:rPr>
              <a:t>- It helps us determine and assess an optimal value for </a:t>
            </a:r>
            <a:r>
              <a:rPr lang="en-US" sz="1000" b="0" dirty="0" err="1">
                <a:solidFill>
                  <a:schemeClr val="tx1"/>
                </a:solidFill>
                <a:effectLst/>
                <a:latin typeface="Montserrat" panose="00000500000000000000" pitchFamily="2" charset="0"/>
                <a:cs typeface="Mongolian Baiti" panose="03000500000000000000" pitchFamily="66" charset="0"/>
              </a:rPr>
              <a:t>n_clusters</a:t>
            </a:r>
            <a:r>
              <a:rPr lang="en-US" sz="1000" b="0" dirty="0">
                <a:solidFill>
                  <a:schemeClr val="tx1"/>
                </a:solidFill>
                <a:effectLst/>
                <a:latin typeface="Montserrat" panose="00000500000000000000" pitchFamily="2" charset="0"/>
                <a:cs typeface="Mongolian Baiti" panose="03000500000000000000" pitchFamily="66" charset="0"/>
              </a:rPr>
              <a:t>. The silhouette plot displays a measure of how close each point in one cluster is to points in the neighboring clusters and thus provides a way to assess parameters like number of clusters visually. Also from the thickness of the silhouette plot the cluster size can be visualized. </a:t>
            </a:r>
          </a:p>
          <a:p>
            <a:r>
              <a:rPr lang="en-US" sz="1000" b="0" dirty="0">
                <a:solidFill>
                  <a:schemeClr val="tx1"/>
                </a:solidFill>
                <a:effectLst/>
                <a:latin typeface="Montserrat" panose="00000500000000000000" pitchFamily="2" charset="0"/>
                <a:cs typeface="Mongolian Baiti" panose="03000500000000000000" pitchFamily="66" charset="0"/>
              </a:rPr>
              <a:t>- To facilitate silhouette analysis, we need to reduce the dataset dimensions so that we can plot the silhouette diagram out.</a:t>
            </a:r>
          </a:p>
          <a:p>
            <a:r>
              <a:rPr lang="en-US" sz="1000" b="0" dirty="0">
                <a:solidFill>
                  <a:schemeClr val="tx1"/>
                </a:solidFill>
                <a:effectLst/>
                <a:latin typeface="Montserrat" panose="00000500000000000000" pitchFamily="2" charset="0"/>
                <a:cs typeface="Mongolian Baiti" panose="03000500000000000000" pitchFamily="66" charset="0"/>
              </a:rPr>
              <a:t>- Hence, we can use several methods such as PCA or FAMD.</a:t>
            </a:r>
          </a:p>
          <a:p>
            <a:r>
              <a:rPr lang="en-US" sz="1000" b="1" dirty="0">
                <a:solidFill>
                  <a:schemeClr val="tx1"/>
                </a:solidFill>
                <a:effectLst/>
                <a:latin typeface="Montserrat" panose="00000500000000000000" pitchFamily="2" charset="0"/>
                <a:cs typeface="Mongolian Baiti" panose="03000500000000000000" pitchFamily="66" charset="0"/>
              </a:rPr>
              <a:t>PCA:</a:t>
            </a:r>
          </a:p>
          <a:p>
            <a:r>
              <a:rPr lang="en-US" sz="1000" b="0" dirty="0">
                <a:solidFill>
                  <a:schemeClr val="tx1"/>
                </a:solidFill>
                <a:effectLst/>
                <a:latin typeface="Montserrat" panose="00000500000000000000" pitchFamily="2" charset="0"/>
                <a:cs typeface="Mongolian Baiti" panose="03000500000000000000" pitchFamily="66" charset="0"/>
              </a:rPr>
              <a:t>- Principal component analysis is an unsupervised clustering method which maps the original data space into a lower dimensional space.</a:t>
            </a:r>
          </a:p>
          <a:p>
            <a:r>
              <a:rPr lang="en-US" sz="1000" b="0" dirty="0">
                <a:solidFill>
                  <a:schemeClr val="tx1"/>
                </a:solidFill>
                <a:effectLst/>
                <a:latin typeface="Montserrat" panose="00000500000000000000" pitchFamily="2" charset="0"/>
                <a:cs typeface="Mongolian Baiti" panose="03000500000000000000" pitchFamily="66" charset="0"/>
              </a:rPr>
              <a:t>- PCA finds a subspace that most preserves the data variance, with the subspace defined by the dominant eigenvectors of the data’s covariance matrix. PCA helps us derive components that explains most of the variability of the dataset. That is preserving maximum variability. The new components can be considered as linear combinations of the original values. It is always recommended to perform PCA on dataset with continuous variables only. _However, our dataset has a mixed of categorical and numerical, hence PCA is not relevant here. What about FAMD?_</a:t>
            </a:r>
          </a:p>
          <a:p>
            <a:r>
              <a:rPr lang="en-US" sz="1000" b="1" dirty="0">
                <a:solidFill>
                  <a:schemeClr val="tx1"/>
                </a:solidFill>
                <a:effectLst/>
                <a:latin typeface="Montserrat" panose="00000500000000000000" pitchFamily="2" charset="0"/>
                <a:cs typeface="Mongolian Baiti" panose="03000500000000000000" pitchFamily="66" charset="0"/>
              </a:rPr>
              <a:t>FAMD:</a:t>
            </a:r>
          </a:p>
          <a:p>
            <a:r>
              <a:rPr lang="en-US" sz="1000" b="0" dirty="0">
                <a:solidFill>
                  <a:schemeClr val="tx1"/>
                </a:solidFill>
                <a:effectLst/>
                <a:latin typeface="Montserrat" panose="00000500000000000000" pitchFamily="2" charset="0"/>
                <a:cs typeface="Mongolian Baiti" panose="03000500000000000000" pitchFamily="66" charset="0"/>
              </a:rPr>
              <a:t>- FAMD is useful tool for dimensionality reduction for </a:t>
            </a:r>
            <a:r>
              <a:rPr lang="en-US" sz="1000" b="0" dirty="0" err="1">
                <a:solidFill>
                  <a:schemeClr val="tx1"/>
                </a:solidFill>
                <a:effectLst/>
                <a:latin typeface="Montserrat" panose="00000500000000000000" pitchFamily="2" charset="0"/>
                <a:cs typeface="Mongolian Baiti" panose="03000500000000000000" pitchFamily="66" charset="0"/>
              </a:rPr>
              <a:t>analysing</a:t>
            </a:r>
            <a:r>
              <a:rPr lang="en-US" sz="1000" b="0" dirty="0">
                <a:solidFill>
                  <a:schemeClr val="tx1"/>
                </a:solidFill>
                <a:effectLst/>
                <a:latin typeface="Montserrat" panose="00000500000000000000" pitchFamily="2" charset="0"/>
                <a:cs typeface="Mongolian Baiti" panose="03000500000000000000" pitchFamily="66" charset="0"/>
              </a:rPr>
              <a:t> data with continuous and categorical features.</a:t>
            </a:r>
          </a:p>
          <a:p>
            <a:r>
              <a:rPr lang="en-US" sz="1000" b="0" dirty="0">
                <a:solidFill>
                  <a:schemeClr val="tx1"/>
                </a:solidFill>
                <a:effectLst/>
                <a:latin typeface="Montserrat" panose="00000500000000000000" pitchFamily="2" charset="0"/>
                <a:cs typeface="Mongolian Baiti" panose="03000500000000000000" pitchFamily="66" charset="0"/>
              </a:rPr>
              <a:t>- Since it is not recommended to one hot encode or label encode categorical data, we will use FAMD to aid us in investigating the results of clustering. It helps us visualize the clusters formed in lower dimensions</a:t>
            </a:r>
          </a:p>
          <a:p>
            <a:r>
              <a:rPr lang="en-US" sz="1000" b="0" dirty="0">
                <a:solidFill>
                  <a:schemeClr val="tx1"/>
                </a:solidFill>
                <a:effectLst/>
                <a:latin typeface="Montserrat" panose="00000500000000000000" pitchFamily="2" charset="0"/>
                <a:cs typeface="Mongolian Baiti" panose="03000500000000000000" pitchFamily="66" charset="0"/>
              </a:rPr>
              <a:t>- Factor analysis of mixed data does the analysis with a combination of PCA and MCA techniques. MCA stands for multiple correspondence analysis, which is suitable for categorical data. We can use FAMD technique for dimension reduction.</a:t>
            </a:r>
          </a:p>
          <a:p>
            <a:r>
              <a:rPr lang="en-US" sz="1000" b="0" dirty="0">
                <a:solidFill>
                  <a:schemeClr val="tx1"/>
                </a:solidFill>
                <a:effectLst/>
                <a:latin typeface="Montserrat" panose="00000500000000000000" pitchFamily="2" charset="0"/>
                <a:cs typeface="Mongolian Baiti" panose="03000500000000000000" pitchFamily="66" charset="0"/>
              </a:rPr>
              <a:t>- The categorical variables are transformed into a disjunctive data table and then scaled using the specific scaling of MCA. This ensures to balance the influence of both </a:t>
            </a:r>
            <a:r>
              <a:rPr lang="en-US" sz="1000" b="0" dirty="0" err="1">
                <a:solidFill>
                  <a:schemeClr val="tx1"/>
                </a:solidFill>
                <a:effectLst/>
                <a:latin typeface="Montserrat" panose="00000500000000000000" pitchFamily="2" charset="0"/>
                <a:cs typeface="Mongolian Baiti" panose="03000500000000000000" pitchFamily="66" charset="0"/>
              </a:rPr>
              <a:t>continous</a:t>
            </a:r>
            <a:r>
              <a:rPr lang="en-US" sz="1000" b="0" dirty="0">
                <a:solidFill>
                  <a:schemeClr val="tx1"/>
                </a:solidFill>
                <a:effectLst/>
                <a:latin typeface="Montserrat" panose="00000500000000000000" pitchFamily="2" charset="0"/>
                <a:cs typeface="Mongolian Baiti" panose="03000500000000000000" pitchFamily="66" charset="0"/>
              </a:rPr>
              <a:t> and categorical variables in the analysis. It means that both variables are on a equal foot to determine the dimensions of variability. [Source](https://www.rdocumentation.org/packages/FactoMineR/versions/2.4/topics/FAMD)</a:t>
            </a:r>
          </a:p>
          <a:p>
            <a:r>
              <a:rPr lang="en-US" sz="1000" b="0" dirty="0">
                <a:solidFill>
                  <a:schemeClr val="tx1"/>
                </a:solidFill>
                <a:effectLst/>
                <a:latin typeface="Montserrat" panose="00000500000000000000" pitchFamily="2" charset="0"/>
                <a:cs typeface="Mongolian Baiti" panose="03000500000000000000" pitchFamily="66" charset="0"/>
              </a:rPr>
              <a:t>- Note that we need to scaling numerical variables before using FAMD. This is critical for valid results. However, prince library already performs scaling for us as seen from documentation. We will be applying the clustering technique on the raw data then using Factor Analysis of Mixed Data via the `prince` library to visualize the clusters. Note that we are not clustering on the output of FAMD.</a:t>
            </a:r>
          </a:p>
          <a:p>
            <a:endParaRPr lang="en-US" sz="1000" b="0" dirty="0">
              <a:solidFill>
                <a:schemeClr val="tx1"/>
              </a:solidFill>
              <a:effectLst/>
              <a:latin typeface="Montserrat" panose="00000500000000000000" pitchFamily="2" charset="0"/>
              <a:cs typeface="Mongolian Baiti" panose="03000500000000000000" pitchFamily="66" charset="0"/>
            </a:endParaRPr>
          </a:p>
        </p:txBody>
      </p:sp>
    </p:spTree>
    <p:extLst>
      <p:ext uri="{BB962C8B-B14F-4D97-AF65-F5344CB8AC3E}">
        <p14:creationId xmlns:p14="http://schemas.microsoft.com/office/powerpoint/2010/main" val="24837008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Silhouette Analysis</a:t>
            </a:r>
            <a:endParaRPr sz="2000" dirty="0"/>
          </a:p>
        </p:txBody>
      </p:sp>
      <p:sp>
        <p:nvSpPr>
          <p:cNvPr id="5" name="TextBox 4">
            <a:extLst>
              <a:ext uri="{FF2B5EF4-FFF2-40B4-BE49-F238E27FC236}">
                <a16:creationId xmlns:a16="http://schemas.microsoft.com/office/drawing/2014/main" id="{8674673A-F42F-9F71-ACAA-6B855456132E}"/>
              </a:ext>
            </a:extLst>
          </p:cNvPr>
          <p:cNvSpPr txBox="1"/>
          <p:nvPr/>
        </p:nvSpPr>
        <p:spPr>
          <a:xfrm>
            <a:off x="76839" y="699226"/>
            <a:ext cx="7584143" cy="2554545"/>
          </a:xfrm>
          <a:prstGeom prst="rect">
            <a:avLst/>
          </a:prstGeom>
          <a:noFill/>
        </p:spPr>
        <p:txBody>
          <a:bodyPr wrap="square" rtlCol="0">
            <a:spAutoFit/>
          </a:bodyPr>
          <a:lstStyle/>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We will also use </a:t>
            </a:r>
            <a:r>
              <a:rPr lang="en-US" sz="1000" b="0" dirty="0" err="1">
                <a:solidFill>
                  <a:schemeClr val="tx1"/>
                </a:solidFill>
                <a:effectLst/>
                <a:latin typeface="Montserrat" panose="00000500000000000000" pitchFamily="2" charset="0"/>
                <a:cs typeface="Mongolian Baiti" panose="03000500000000000000" pitchFamily="66" charset="0"/>
              </a:rPr>
              <a:t>gower</a:t>
            </a:r>
            <a:r>
              <a:rPr lang="en-US" sz="1000" b="0" dirty="0">
                <a:solidFill>
                  <a:schemeClr val="tx1"/>
                </a:solidFill>
                <a:effectLst/>
                <a:latin typeface="Montserrat" panose="00000500000000000000" pitchFamily="2" charset="0"/>
                <a:cs typeface="Mongolian Baiti" panose="03000500000000000000" pitchFamily="66" charset="0"/>
              </a:rPr>
              <a:t> distance to determine the quality of clusters formed by the algorithm. Specifically, we will use `</a:t>
            </a:r>
            <a:r>
              <a:rPr lang="en-US" sz="1000" b="0" dirty="0" err="1">
                <a:solidFill>
                  <a:schemeClr val="tx1"/>
                </a:solidFill>
                <a:effectLst/>
                <a:latin typeface="Montserrat" panose="00000500000000000000" pitchFamily="2" charset="0"/>
                <a:cs typeface="Mongolian Baiti" panose="03000500000000000000" pitchFamily="66" charset="0"/>
              </a:rPr>
              <a:t>gower_matrix</a:t>
            </a:r>
            <a:r>
              <a:rPr lang="en-US" sz="1000" b="0" dirty="0">
                <a:solidFill>
                  <a:schemeClr val="tx1"/>
                </a:solidFill>
                <a:effectLst/>
                <a:latin typeface="Montserrat" panose="00000500000000000000" pitchFamily="2" charset="0"/>
                <a:cs typeface="Mongolian Baiti" panose="03000500000000000000" pitchFamily="66" charset="0"/>
              </a:rPr>
              <a:t>` function to convert the original </a:t>
            </a:r>
            <a:r>
              <a:rPr lang="en-US" sz="1000" b="0" dirty="0" err="1">
                <a:solidFill>
                  <a:schemeClr val="tx1"/>
                </a:solidFill>
                <a:effectLst/>
                <a:latin typeface="Montserrat" panose="00000500000000000000" pitchFamily="2" charset="0"/>
                <a:cs typeface="Mongolian Baiti" panose="03000500000000000000" pitchFamily="66" charset="0"/>
              </a:rPr>
              <a:t>dataframe</a:t>
            </a:r>
            <a:r>
              <a:rPr lang="en-US" sz="1000" b="0" dirty="0">
                <a:solidFill>
                  <a:schemeClr val="tx1"/>
                </a:solidFill>
                <a:effectLst/>
                <a:latin typeface="Montserrat" panose="00000500000000000000" pitchFamily="2" charset="0"/>
                <a:cs typeface="Mongolian Baiti" panose="03000500000000000000" pitchFamily="66" charset="0"/>
              </a:rPr>
              <a:t> into a </a:t>
            </a:r>
            <a:r>
              <a:rPr lang="en-US" sz="1000" b="0" dirty="0" err="1">
                <a:solidFill>
                  <a:schemeClr val="tx1"/>
                </a:solidFill>
                <a:effectLst/>
                <a:latin typeface="Montserrat" panose="00000500000000000000" pitchFamily="2" charset="0"/>
                <a:cs typeface="Mongolian Baiti" panose="03000500000000000000" pitchFamily="66" charset="0"/>
              </a:rPr>
              <a:t>gower</a:t>
            </a:r>
            <a:r>
              <a:rPr lang="en-US" sz="1000" b="0" dirty="0">
                <a:solidFill>
                  <a:schemeClr val="tx1"/>
                </a:solidFill>
                <a:effectLst/>
                <a:latin typeface="Montserrat" panose="00000500000000000000" pitchFamily="2" charset="0"/>
                <a:cs typeface="Mongolian Baiti" panose="03000500000000000000" pitchFamily="66" charset="0"/>
              </a:rPr>
              <a:t> matrix, then specify `</a:t>
            </a:r>
            <a:r>
              <a:rPr lang="en-US" sz="1000" b="0" dirty="0" err="1">
                <a:solidFill>
                  <a:schemeClr val="tx1"/>
                </a:solidFill>
                <a:effectLst/>
                <a:latin typeface="Montserrat" panose="00000500000000000000" pitchFamily="2" charset="0"/>
                <a:cs typeface="Mongolian Baiti" panose="03000500000000000000" pitchFamily="66" charset="0"/>
              </a:rPr>
              <a:t>silhouette_score</a:t>
            </a:r>
            <a:r>
              <a:rPr lang="en-US" sz="1000" b="0" dirty="0">
                <a:solidFill>
                  <a:schemeClr val="tx1"/>
                </a:solidFill>
                <a:effectLst/>
                <a:latin typeface="Montserrat" panose="00000500000000000000" pitchFamily="2" charset="0"/>
                <a:cs typeface="Mongolian Baiti" panose="03000500000000000000" pitchFamily="66" charset="0"/>
              </a:rPr>
              <a:t>(</a:t>
            </a:r>
            <a:r>
              <a:rPr lang="en-US" sz="1000" b="0" dirty="0" err="1">
                <a:solidFill>
                  <a:schemeClr val="tx1"/>
                </a:solidFill>
                <a:effectLst/>
                <a:latin typeface="Montserrat" panose="00000500000000000000" pitchFamily="2" charset="0"/>
                <a:cs typeface="Mongolian Baiti" panose="03000500000000000000" pitchFamily="66" charset="0"/>
              </a:rPr>
              <a:t>gower_matrix,metric</a:t>
            </a:r>
            <a:r>
              <a:rPr lang="en-US" sz="1000" b="0" dirty="0">
                <a:solidFill>
                  <a:schemeClr val="tx1"/>
                </a:solidFill>
                <a:effectLst/>
                <a:latin typeface="Montserrat" panose="00000500000000000000" pitchFamily="2" charset="0"/>
                <a:cs typeface="Mongolian Baiti" panose="03000500000000000000" pitchFamily="66" charset="0"/>
              </a:rPr>
              <a:t>='precomputed')`. We pass a </a:t>
            </a:r>
            <a:r>
              <a:rPr lang="en-US" sz="1000" b="0" dirty="0" err="1">
                <a:solidFill>
                  <a:schemeClr val="tx1"/>
                </a:solidFill>
                <a:effectLst/>
                <a:latin typeface="Montserrat" panose="00000500000000000000" pitchFamily="2" charset="0"/>
                <a:cs typeface="Mongolian Baiti" panose="03000500000000000000" pitchFamily="66" charset="0"/>
              </a:rPr>
              <a:t>gower</a:t>
            </a:r>
            <a:r>
              <a:rPr lang="en-US" sz="1000" b="0" dirty="0">
                <a:solidFill>
                  <a:schemeClr val="tx1"/>
                </a:solidFill>
                <a:effectLst/>
                <a:latin typeface="Montserrat" panose="00000500000000000000" pitchFamily="2" charset="0"/>
                <a:cs typeface="Mongolian Baiti" panose="03000500000000000000" pitchFamily="66" charset="0"/>
              </a:rPr>
              <a:t> distance matrix inside </a:t>
            </a:r>
            <a:r>
              <a:rPr lang="en-US" sz="1000" b="0" dirty="0" err="1">
                <a:solidFill>
                  <a:schemeClr val="tx1"/>
                </a:solidFill>
                <a:effectLst/>
                <a:latin typeface="Montserrat" panose="00000500000000000000" pitchFamily="2" charset="0"/>
                <a:cs typeface="Mongolian Baiti" panose="03000500000000000000" pitchFamily="66" charset="0"/>
              </a:rPr>
              <a:t>sklearn</a:t>
            </a:r>
            <a:r>
              <a:rPr lang="en-US" sz="1000" b="0" dirty="0">
                <a:solidFill>
                  <a:schemeClr val="tx1"/>
                </a:solidFill>
                <a:effectLst/>
                <a:latin typeface="Montserrat" panose="00000500000000000000" pitchFamily="2" charset="0"/>
                <a:cs typeface="Mongolian Baiti" panose="03000500000000000000" pitchFamily="66" charset="0"/>
              </a:rPr>
              <a:t> silhouette scores function. We also need to specify `metric='precomputed'` as we are passing the distance array itself. Hence, this will compute the silhouette score.</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Since `</a:t>
            </a:r>
            <a:r>
              <a:rPr lang="en-US" sz="1000" b="0" dirty="0" err="1">
                <a:solidFill>
                  <a:schemeClr val="tx1"/>
                </a:solidFill>
                <a:effectLst/>
                <a:latin typeface="Montserrat" panose="00000500000000000000" pitchFamily="2" charset="0"/>
                <a:cs typeface="Mongolian Baiti" panose="03000500000000000000" pitchFamily="66" charset="0"/>
              </a:rPr>
              <a:t>gower_matrix</a:t>
            </a:r>
            <a:r>
              <a:rPr lang="en-US" sz="1000" b="0" dirty="0">
                <a:solidFill>
                  <a:schemeClr val="tx1"/>
                </a:solidFill>
                <a:effectLst/>
                <a:latin typeface="Montserrat" panose="00000500000000000000" pitchFamily="2" charset="0"/>
                <a:cs typeface="Mongolian Baiti" panose="03000500000000000000" pitchFamily="66" charset="0"/>
              </a:rPr>
              <a:t>` from the </a:t>
            </a:r>
            <a:r>
              <a:rPr lang="en-US" sz="1000" b="0" dirty="0" err="1">
                <a:solidFill>
                  <a:schemeClr val="tx1"/>
                </a:solidFill>
                <a:effectLst/>
                <a:latin typeface="Montserrat" panose="00000500000000000000" pitchFamily="2" charset="0"/>
                <a:cs typeface="Mongolian Baiti" panose="03000500000000000000" pitchFamily="66" charset="0"/>
              </a:rPr>
              <a:t>gower</a:t>
            </a:r>
            <a:r>
              <a:rPr lang="en-US" sz="1000" b="0" dirty="0">
                <a:solidFill>
                  <a:schemeClr val="tx1"/>
                </a:solidFill>
                <a:effectLst/>
                <a:latin typeface="Montserrat" panose="00000500000000000000" pitchFamily="2" charset="0"/>
                <a:cs typeface="Mongolian Baiti" panose="03000500000000000000" pitchFamily="66" charset="0"/>
              </a:rPr>
              <a:t> library already helps us scale our numerical variables, we will not need to perform scaling</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We will also plot a silhouette diagram to perform silhouette analysis. From the visualization produced by FAMD, we can scrutinize the separation distance between the resulting clusters. On the other hand, the silhouette plot shows how close each point in a cluster is to points in other clusters. </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It will allow us to assess the quality of clusters formed so we can take appropriate action to perform further improvement for the clusters of low quality and explicability. I will suggest further improvement steps in the model improvement stage. Next, I will also be using a series of metrics as explained earlier, like silhouette coefficient of cluster, </a:t>
            </a:r>
            <a:r>
              <a:rPr lang="en-US" sz="1000" b="0" dirty="0" err="1">
                <a:solidFill>
                  <a:schemeClr val="tx1"/>
                </a:solidFill>
                <a:effectLst/>
                <a:latin typeface="Montserrat" panose="00000500000000000000" pitchFamily="2" charset="0"/>
                <a:cs typeface="Mongolian Baiti" panose="03000500000000000000" pitchFamily="66" charset="0"/>
              </a:rPr>
              <a:t>calinski</a:t>
            </a:r>
            <a:r>
              <a:rPr lang="en-US" sz="1000" b="0" dirty="0">
                <a:solidFill>
                  <a:schemeClr val="tx1"/>
                </a:solidFill>
                <a:effectLst/>
                <a:latin typeface="Montserrat" panose="00000500000000000000" pitchFamily="2" charset="0"/>
                <a:cs typeface="Mongolian Baiti" panose="03000500000000000000" pitchFamily="66" charset="0"/>
              </a:rPr>
              <a:t> </a:t>
            </a:r>
            <a:r>
              <a:rPr lang="en-US" sz="1000" b="0" dirty="0" err="1">
                <a:solidFill>
                  <a:schemeClr val="tx1"/>
                </a:solidFill>
                <a:effectLst/>
                <a:latin typeface="Montserrat" panose="00000500000000000000" pitchFamily="2" charset="0"/>
                <a:cs typeface="Mongolian Baiti" panose="03000500000000000000" pitchFamily="66" charset="0"/>
              </a:rPr>
              <a:t>harabasz</a:t>
            </a:r>
            <a:r>
              <a:rPr lang="en-US" sz="1000" b="0" dirty="0">
                <a:solidFill>
                  <a:schemeClr val="tx1"/>
                </a:solidFill>
                <a:effectLst/>
                <a:latin typeface="Montserrat" panose="00000500000000000000" pitchFamily="2" charset="0"/>
                <a:cs typeface="Mongolian Baiti" panose="03000500000000000000" pitchFamily="66" charset="0"/>
              </a:rPr>
              <a:t> index along with other appropriate metrics to support the analysis. The average silhouette score will be a benchmark for the quality of clusters formed. Note that clusters that are poorly defined would generally have low silhouette score.</a:t>
            </a:r>
          </a:p>
        </p:txBody>
      </p:sp>
    </p:spTree>
    <p:extLst>
      <p:ext uri="{BB962C8B-B14F-4D97-AF65-F5344CB8AC3E}">
        <p14:creationId xmlns:p14="http://schemas.microsoft.com/office/powerpoint/2010/main" val="63799081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660827" y="2185000"/>
            <a:ext cx="9804827" cy="432833"/>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en-SG" sz="2000" dirty="0"/>
              <a:t>MODEL SELECTION</a:t>
            </a:r>
            <a:endParaRPr sz="2000" dirty="0"/>
          </a:p>
        </p:txBody>
      </p:sp>
    </p:spTree>
    <p:extLst>
      <p:ext uri="{BB962C8B-B14F-4D97-AF65-F5344CB8AC3E}">
        <p14:creationId xmlns:p14="http://schemas.microsoft.com/office/powerpoint/2010/main" val="6185491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K Prototypes</a:t>
            </a:r>
            <a:endParaRPr sz="2000" dirty="0"/>
          </a:p>
        </p:txBody>
      </p:sp>
      <p:sp>
        <p:nvSpPr>
          <p:cNvPr id="5" name="TextBox 4">
            <a:extLst>
              <a:ext uri="{FF2B5EF4-FFF2-40B4-BE49-F238E27FC236}">
                <a16:creationId xmlns:a16="http://schemas.microsoft.com/office/drawing/2014/main" id="{8674673A-F42F-9F71-ACAA-6B855456132E}"/>
              </a:ext>
            </a:extLst>
          </p:cNvPr>
          <p:cNvSpPr txBox="1"/>
          <p:nvPr/>
        </p:nvSpPr>
        <p:spPr>
          <a:xfrm>
            <a:off x="76839" y="699226"/>
            <a:ext cx="7584143" cy="2092881"/>
          </a:xfrm>
          <a:prstGeom prst="rect">
            <a:avLst/>
          </a:prstGeom>
          <a:noFill/>
        </p:spPr>
        <p:txBody>
          <a:bodyPr wrap="square" rtlCol="0">
            <a:spAutoFit/>
          </a:bodyPr>
          <a:lstStyle/>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K-Prototype is a clustering method based on partitioning. Its algorithm is an improvement of the K-Means and K-Mode clustering algorithm.</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 Finally, instead of calculating the within the sum of squares errors (WSSE) with </a:t>
            </a:r>
            <a:r>
              <a:rPr lang="en-US" sz="1000" b="0" dirty="0" err="1">
                <a:solidFill>
                  <a:schemeClr val="tx1"/>
                </a:solidFill>
                <a:effectLst/>
                <a:latin typeface="Montserrat" panose="00000500000000000000" pitchFamily="2" charset="0"/>
                <a:cs typeface="Mongolian Baiti" panose="03000500000000000000" pitchFamily="66" charset="0"/>
              </a:rPr>
              <a:t>euclidian</a:t>
            </a:r>
            <a:r>
              <a:rPr lang="en-US" sz="1000" b="0" dirty="0">
                <a:solidFill>
                  <a:schemeClr val="tx1"/>
                </a:solidFill>
                <a:effectLst/>
                <a:latin typeface="Montserrat" panose="00000500000000000000" pitchFamily="2" charset="0"/>
                <a:cs typeface="Mongolian Baiti" panose="03000500000000000000" pitchFamily="66" charset="0"/>
              </a:rPr>
              <a:t> distance, K-Prototype provides clustering cost that combines the calculation for numerical and categorical variables. The cost is defined as the sum distance of all points to their respective cluster centroids.</a:t>
            </a:r>
          </a:p>
          <a:p>
            <a:r>
              <a:rPr lang="en-US" sz="1000" b="1" dirty="0">
                <a:solidFill>
                  <a:schemeClr val="tx1"/>
                </a:solidFill>
                <a:effectLst/>
                <a:latin typeface="Montserrat" panose="00000500000000000000" pitchFamily="2" charset="0"/>
                <a:cs typeface="Mongolian Baiti" panose="03000500000000000000" pitchFamily="66" charset="0"/>
              </a:rPr>
              <a:t>How does K-prototypes work?</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1. We select _k_ prototypes from dataset, one for each cluster, then allocate each instance to a cluster whose prototype is the nearest to it. This allocation is done with considering the dissimilarity measure which is described next. After all instances have been allocated to a cluster, retest the similarity of objects against the current prototypes. If we find that an object is found such that its nearer to another cluster prototype, update the prototypes of both the clusters. We repeat this step until there is no changes in clusters. </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It measures distance between numerical features using Euclidean distance (like K-means) but also measure the distance between categorical features using the number of matching categories.</a:t>
            </a:r>
          </a:p>
        </p:txBody>
      </p:sp>
    </p:spTree>
    <p:extLst>
      <p:ext uri="{BB962C8B-B14F-4D97-AF65-F5344CB8AC3E}">
        <p14:creationId xmlns:p14="http://schemas.microsoft.com/office/powerpoint/2010/main" val="18262701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K Prototypes</a:t>
            </a:r>
            <a:endParaRPr sz="2000" dirty="0"/>
          </a:p>
        </p:txBody>
      </p:sp>
      <p:sp>
        <p:nvSpPr>
          <p:cNvPr id="5" name="TextBox 4">
            <a:extLst>
              <a:ext uri="{FF2B5EF4-FFF2-40B4-BE49-F238E27FC236}">
                <a16:creationId xmlns:a16="http://schemas.microsoft.com/office/drawing/2014/main" id="{8674673A-F42F-9F71-ACAA-6B855456132E}"/>
              </a:ext>
            </a:extLst>
          </p:cNvPr>
          <p:cNvSpPr txBox="1"/>
          <p:nvPr/>
        </p:nvSpPr>
        <p:spPr>
          <a:xfrm>
            <a:off x="35631" y="480156"/>
            <a:ext cx="9359154" cy="3323987"/>
          </a:xfrm>
          <a:prstGeom prst="rect">
            <a:avLst/>
          </a:prstGeom>
          <a:noFill/>
        </p:spPr>
        <p:txBody>
          <a:bodyPr wrap="square" rtlCol="0">
            <a:spAutoFit/>
          </a:bodyPr>
          <a:lstStyle/>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1. Use of default `</a:t>
            </a:r>
            <a:r>
              <a:rPr lang="en-US" sz="1000" b="0" dirty="0" err="1">
                <a:solidFill>
                  <a:schemeClr val="tx1"/>
                </a:solidFill>
                <a:effectLst/>
                <a:latin typeface="Montserrat" panose="00000500000000000000" pitchFamily="2" charset="0"/>
                <a:cs typeface="Mongolian Baiti" panose="03000500000000000000" pitchFamily="66" charset="0"/>
              </a:rPr>
              <a:t>n_clusters</a:t>
            </a:r>
            <a:r>
              <a:rPr lang="en-US" sz="1000" b="0" dirty="0">
                <a:solidFill>
                  <a:schemeClr val="tx1"/>
                </a:solidFill>
                <a:effectLst/>
                <a:latin typeface="Montserrat" panose="00000500000000000000" pitchFamily="2" charset="0"/>
                <a:cs typeface="Mongolian Baiti" panose="03000500000000000000" pitchFamily="66" charset="0"/>
              </a:rPr>
              <a:t> = 8` parameters, and use the default </a:t>
            </a:r>
            <a:r>
              <a:rPr lang="en-US" sz="1000" b="0" dirty="0" err="1">
                <a:solidFill>
                  <a:schemeClr val="tx1"/>
                </a:solidFill>
                <a:effectLst/>
                <a:latin typeface="Montserrat" panose="00000500000000000000" pitchFamily="2" charset="0"/>
                <a:cs typeface="Mongolian Baiti" panose="03000500000000000000" pitchFamily="66" charset="0"/>
              </a:rPr>
              <a:t>init</a:t>
            </a:r>
            <a:r>
              <a:rPr lang="en-US" sz="1000" b="0" dirty="0">
                <a:solidFill>
                  <a:schemeClr val="tx1"/>
                </a:solidFill>
                <a:effectLst/>
                <a:latin typeface="Montserrat" panose="00000500000000000000" pitchFamily="2" charset="0"/>
                <a:cs typeface="Mongolian Baiti" panose="03000500000000000000" pitchFamily="66" charset="0"/>
              </a:rPr>
              <a:t> = `Cao`. The CAO approach selects prototypes for each data object based on the density of the data point and the dissimilarity value.</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2. **We also note that we need to scale the numerical variables before fitting the data.**</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2. Perform min max scaling (normalization) on numerical features before fitting k prototypes</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cs typeface="Mongolian Baiti" panose="03000500000000000000" pitchFamily="66" charset="0"/>
              </a:rPr>
              <a:t>3. Specify categorical attributes using `categorical` parameter</a:t>
            </a:r>
          </a:p>
          <a:p>
            <a:endParaRPr lang="en-US" sz="1000" b="0" dirty="0">
              <a:solidFill>
                <a:schemeClr val="tx1"/>
              </a:solidFill>
              <a:effectLst/>
              <a:latin typeface="Montserrat" panose="00000500000000000000" pitchFamily="2" charset="0"/>
              <a:cs typeface="Mongolian Baiti" panose="03000500000000000000" pitchFamily="66" charset="0"/>
            </a:endParaRPr>
          </a:p>
          <a:p>
            <a:r>
              <a:rPr lang="en-US" sz="1000" b="1" dirty="0">
                <a:solidFill>
                  <a:schemeClr val="tx1"/>
                </a:solidFill>
                <a:effectLst/>
                <a:latin typeface="Montserrat" panose="00000500000000000000" pitchFamily="2" charset="0"/>
                <a:cs typeface="Mongolian Baiti" panose="03000500000000000000" pitchFamily="66" charset="0"/>
              </a:rPr>
              <a:t>Observations</a:t>
            </a:r>
          </a:p>
          <a:p>
            <a:pPr marL="171450" indent="-171450">
              <a:buFont typeface="Arial" panose="020B0604020202020204" pitchFamily="34" charset="0"/>
              <a:buChar char="•"/>
            </a:pPr>
            <a:r>
              <a:rPr lang="en-US" sz="1000" b="1" dirty="0">
                <a:solidFill>
                  <a:schemeClr val="tx1"/>
                </a:solidFill>
                <a:effectLst/>
                <a:latin typeface="Montserrat" panose="00000500000000000000" pitchFamily="2" charset="0"/>
                <a:cs typeface="Mongolian Baiti" panose="03000500000000000000" pitchFamily="66" charset="0"/>
              </a:rPr>
              <a:t>Cluster sizes are not all even, some clusters are too small, which may suggests there are too many clusters. For example, the brown cluster is too small. The light blue cluster seems to be quite well defined</a:t>
            </a:r>
          </a:p>
          <a:p>
            <a:pPr marL="171450" indent="-171450">
              <a:buFont typeface="Arial" panose="020B0604020202020204" pitchFamily="34" charset="0"/>
              <a:buChar char="•"/>
            </a:pPr>
            <a:r>
              <a:rPr lang="en-US" sz="1000" b="1" dirty="0">
                <a:solidFill>
                  <a:schemeClr val="tx1"/>
                </a:solidFill>
                <a:effectLst/>
                <a:latin typeface="Montserrat" panose="00000500000000000000" pitchFamily="2" charset="0"/>
                <a:cs typeface="Mongolian Baiti" panose="03000500000000000000" pitchFamily="66" charset="0"/>
              </a:rPr>
              <a:t>- There are some points that have negative silhouette score, which may suggest that data point is assigned to the wrong cluster. For example, half the data points in the red cluster have negative silhouette score.</a:t>
            </a:r>
          </a:p>
          <a:p>
            <a:pPr marL="171450" indent="-171450">
              <a:buFont typeface="Arial" panose="020B0604020202020204" pitchFamily="34" charset="0"/>
              <a:buChar char="•"/>
            </a:pPr>
            <a:r>
              <a:rPr lang="en-US" sz="1000" b="1" dirty="0">
                <a:solidFill>
                  <a:schemeClr val="tx1"/>
                </a:solidFill>
                <a:effectLst/>
                <a:latin typeface="Montserrat" panose="00000500000000000000" pitchFamily="2" charset="0"/>
                <a:cs typeface="Mongolian Baiti" panose="03000500000000000000" pitchFamily="66" charset="0"/>
              </a:rPr>
              <a:t>- For the red and orange cluster, the silhouette score is below average (does not cross the red average line) with most data points with negative silhouette score. This indicates that the cluster are poorly defined, of low quality.</a:t>
            </a:r>
          </a:p>
          <a:p>
            <a:pPr marL="171450" indent="-171450">
              <a:buFont typeface="Arial" panose="020B0604020202020204" pitchFamily="34" charset="0"/>
              <a:buChar char="•"/>
            </a:pPr>
            <a:r>
              <a:rPr lang="en-US" sz="1000" b="1" dirty="0">
                <a:solidFill>
                  <a:schemeClr val="tx1"/>
                </a:solidFill>
                <a:effectLst/>
                <a:latin typeface="Montserrat" panose="00000500000000000000" pitchFamily="2" charset="0"/>
                <a:cs typeface="Mongolian Baiti" panose="03000500000000000000" pitchFamily="66" charset="0"/>
              </a:rPr>
              <a:t>- The purple cluster as seen from the scatter plot seems pretty well defined, where the other clusters tend to 'mix' in the middle, being quite close to each other. Generally, there is some separation among clusters</a:t>
            </a:r>
          </a:p>
          <a:p>
            <a:pPr marL="171450" indent="-171450">
              <a:buFont typeface="Arial" panose="020B0604020202020204" pitchFamily="34" charset="0"/>
              <a:buChar char="•"/>
            </a:pPr>
            <a:r>
              <a:rPr lang="en-US" sz="1000" b="1" dirty="0">
                <a:solidFill>
                  <a:schemeClr val="tx1"/>
                </a:solidFill>
                <a:effectLst/>
                <a:latin typeface="Montserrat" panose="00000500000000000000" pitchFamily="2" charset="0"/>
                <a:cs typeface="Mongolian Baiti" panose="03000500000000000000" pitchFamily="66" charset="0"/>
              </a:rPr>
              <a:t>- In general, clusters seem to be quite close to each other and possibly overlapping which suggest that clusters are not very well defined, this is likely due to the large dataset size, and too having too many clusters</a:t>
            </a:r>
          </a:p>
          <a:p>
            <a:pPr marL="171450" indent="-171450">
              <a:buFont typeface="Arial" panose="020B0604020202020204" pitchFamily="34" charset="0"/>
              <a:buChar char="•"/>
            </a:pPr>
            <a:endParaRPr lang="en-US" sz="1000" b="1" dirty="0">
              <a:solidFill>
                <a:schemeClr val="tx1"/>
              </a:solidFill>
              <a:effectLst/>
              <a:latin typeface="Montserrat" panose="00000500000000000000" pitchFamily="2" charset="0"/>
              <a:cs typeface="Mongolian Baiti" panose="03000500000000000000" pitchFamily="66" charset="0"/>
            </a:endParaRPr>
          </a:p>
          <a:p>
            <a:pPr marL="171450" indent="-171450">
              <a:buFont typeface="Arial" panose="020B0604020202020204" pitchFamily="34" charset="0"/>
              <a:buChar char="•"/>
            </a:pPr>
            <a:r>
              <a:rPr lang="en-US" sz="1000" b="1" dirty="0">
                <a:solidFill>
                  <a:schemeClr val="tx1"/>
                </a:solidFill>
                <a:effectLst/>
                <a:latin typeface="Montserrat" panose="00000500000000000000" pitchFamily="2" charset="0"/>
                <a:cs typeface="Mongolian Baiti" panose="03000500000000000000" pitchFamily="66" charset="0"/>
              </a:rPr>
              <a:t>- Clustering Cost (370), which Sum distance of all points to respective cluster centroids is moderately low which is good. Silhouette score is 0.24, where the distances between cluster may not be very large.</a:t>
            </a:r>
          </a:p>
          <a:p>
            <a:pPr marL="171450" indent="-171450">
              <a:buFont typeface="Arial" panose="020B0604020202020204" pitchFamily="34" charset="0"/>
              <a:buChar char="•"/>
            </a:pPr>
            <a:r>
              <a:rPr lang="en-US" sz="1000" b="1" dirty="0">
                <a:solidFill>
                  <a:schemeClr val="tx1"/>
                </a:solidFill>
                <a:effectLst/>
                <a:latin typeface="Montserrat" panose="00000500000000000000" pitchFamily="2" charset="0"/>
                <a:cs typeface="Mongolian Baiti" panose="03000500000000000000" pitchFamily="66" charset="0"/>
              </a:rPr>
              <a:t>- We will need to opt for model improvement later on to find suitable number of clusters</a:t>
            </a:r>
          </a:p>
        </p:txBody>
      </p:sp>
      <p:pic>
        <p:nvPicPr>
          <p:cNvPr id="3" name="Picture 2">
            <a:extLst>
              <a:ext uri="{FF2B5EF4-FFF2-40B4-BE49-F238E27FC236}">
                <a16:creationId xmlns:a16="http://schemas.microsoft.com/office/drawing/2014/main" id="{B7C426AA-7360-6770-D9D2-83208FD14AF2}"/>
              </a:ext>
            </a:extLst>
          </p:cNvPr>
          <p:cNvPicPr>
            <a:picLocks noChangeAspect="1"/>
          </p:cNvPicPr>
          <p:nvPr/>
        </p:nvPicPr>
        <p:blipFill>
          <a:blip r:embed="rId3"/>
          <a:stretch>
            <a:fillRect/>
          </a:stretch>
        </p:blipFill>
        <p:spPr>
          <a:xfrm>
            <a:off x="5509452" y="3801434"/>
            <a:ext cx="3598917" cy="1342066"/>
          </a:xfrm>
          <a:prstGeom prst="rect">
            <a:avLst/>
          </a:prstGeom>
        </p:spPr>
      </p:pic>
      <p:pic>
        <p:nvPicPr>
          <p:cNvPr id="6" name="Picture 5">
            <a:extLst>
              <a:ext uri="{FF2B5EF4-FFF2-40B4-BE49-F238E27FC236}">
                <a16:creationId xmlns:a16="http://schemas.microsoft.com/office/drawing/2014/main" id="{5A4A20E0-A0F2-797E-166C-6AA7CF5CBA80}"/>
              </a:ext>
            </a:extLst>
          </p:cNvPr>
          <p:cNvPicPr>
            <a:picLocks noChangeAspect="1"/>
          </p:cNvPicPr>
          <p:nvPr/>
        </p:nvPicPr>
        <p:blipFill>
          <a:blip r:embed="rId4"/>
          <a:stretch>
            <a:fillRect/>
          </a:stretch>
        </p:blipFill>
        <p:spPr>
          <a:xfrm>
            <a:off x="1" y="4069168"/>
            <a:ext cx="5509452" cy="538237"/>
          </a:xfrm>
          <a:prstGeom prst="rect">
            <a:avLst/>
          </a:prstGeom>
        </p:spPr>
      </p:pic>
    </p:spTree>
    <p:extLst>
      <p:ext uri="{BB962C8B-B14F-4D97-AF65-F5344CB8AC3E}">
        <p14:creationId xmlns:p14="http://schemas.microsoft.com/office/powerpoint/2010/main" val="1396520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89921" y="361023"/>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Understanding the bane of employee turnover</a:t>
            </a:r>
            <a:endParaRPr dirty="0"/>
          </a:p>
        </p:txBody>
      </p:sp>
      <p:sp>
        <p:nvSpPr>
          <p:cNvPr id="291" name="Google Shape;291;p43"/>
          <p:cNvSpPr txBox="1">
            <a:spLocks noGrp="1"/>
          </p:cNvSpPr>
          <p:nvPr>
            <p:ph type="subTitle" idx="1"/>
          </p:nvPr>
        </p:nvSpPr>
        <p:spPr>
          <a:xfrm>
            <a:off x="-1" y="670912"/>
            <a:ext cx="905407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400" dirty="0">
                <a:solidFill>
                  <a:schemeClr val="tx1"/>
                </a:solidFill>
                <a:latin typeface="+mj-lt"/>
              </a:rPr>
              <a:t>Similarly, according to Organization Science, the estimated cost of turning over one employee earning 8 dollars per hour at a retail chain store is up to $25,000. [5]</a:t>
            </a:r>
          </a:p>
          <a:p>
            <a:pPr algn="l">
              <a:buFont typeface="Arial" panose="020B0604020202020204" pitchFamily="34" charset="0"/>
              <a:buChar char="•"/>
            </a:pPr>
            <a:r>
              <a:rPr lang="en-US" sz="1400" dirty="0">
                <a:solidFill>
                  <a:schemeClr val="tx1"/>
                </a:solidFill>
                <a:latin typeface="+mj-lt"/>
              </a:rPr>
              <a:t>To </a:t>
            </a:r>
            <a:r>
              <a:rPr lang="en-US" sz="1400" dirty="0" err="1">
                <a:solidFill>
                  <a:schemeClr val="tx1"/>
                </a:solidFill>
                <a:latin typeface="+mj-lt"/>
              </a:rPr>
              <a:t>summarise</a:t>
            </a:r>
            <a:r>
              <a:rPr lang="en-US" sz="1400" dirty="0">
                <a:solidFill>
                  <a:schemeClr val="tx1"/>
                </a:solidFill>
                <a:latin typeface="+mj-lt"/>
              </a:rPr>
              <a:t>, the cost of replacing employees (which is especially higher for experienced ones due to level of seniority) remains largely significant. This can be due to the fact of the amount of time spent to interview and find new replacements, providing sign-on bonuses, and the severe loss of productivity while the new employee gets accustomed to a new job. All these problems can be a hindrance that prevents the company from flourishing in terms of productivity and revenue</a:t>
            </a:r>
          </a:p>
          <a:p>
            <a:pPr algn="l">
              <a:buFont typeface="Arial" panose="020B0604020202020204" pitchFamily="34" charset="0"/>
              <a:buChar char="•"/>
            </a:pPr>
            <a:r>
              <a:rPr lang="en-US" sz="1400" dirty="0">
                <a:solidFill>
                  <a:schemeClr val="tx1"/>
                </a:solidFill>
                <a:latin typeface="+mj-lt"/>
              </a:rPr>
              <a:t>Therefore, we need to recognize the **importance** of developing a profound understanding towards employees, understanding what motivates, engage and satisfy employees is crucial to accommodate their needs. Hence, brainstorming and implementing relevant retention strategies will ultimately lead to higher employee contentment thereby, more employees staying behind, this will benefit the employee yet simultaneously contributing to a very successful company. </a:t>
            </a:r>
          </a:p>
          <a:p>
            <a:pPr algn="l">
              <a:buFont typeface="Arial" panose="020B0604020202020204" pitchFamily="34" charset="0"/>
              <a:buChar char="•"/>
            </a:pPr>
            <a:r>
              <a:rPr lang="en-US" sz="1400" dirty="0">
                <a:solidFill>
                  <a:schemeClr val="tx1"/>
                </a:solidFill>
                <a:latin typeface="+mj-lt"/>
              </a:rPr>
              <a:t>All in all, employees are the 'backbone' of any organization, and employee retention strategies are integral to the success and interests of a company and to avoid the negative impacts of attrition and turnover costs. </a:t>
            </a:r>
          </a:p>
        </p:txBody>
      </p:sp>
    </p:spTree>
    <p:extLst>
      <p:ext uri="{BB962C8B-B14F-4D97-AF65-F5344CB8AC3E}">
        <p14:creationId xmlns:p14="http://schemas.microsoft.com/office/powerpoint/2010/main" val="210570599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Descriptive statistics of each K Prototype cluster</a:t>
            </a:r>
            <a:endParaRPr sz="2000" dirty="0"/>
          </a:p>
        </p:txBody>
      </p:sp>
      <p:pic>
        <p:nvPicPr>
          <p:cNvPr id="4" name="Picture 3">
            <a:extLst>
              <a:ext uri="{FF2B5EF4-FFF2-40B4-BE49-F238E27FC236}">
                <a16:creationId xmlns:a16="http://schemas.microsoft.com/office/drawing/2014/main" id="{0A3DF406-7821-D17C-B8E6-773F1BE5EFD7}"/>
              </a:ext>
            </a:extLst>
          </p:cNvPr>
          <p:cNvPicPr>
            <a:picLocks noChangeAspect="1"/>
          </p:cNvPicPr>
          <p:nvPr/>
        </p:nvPicPr>
        <p:blipFill>
          <a:blip r:embed="rId3"/>
          <a:stretch>
            <a:fillRect/>
          </a:stretch>
        </p:blipFill>
        <p:spPr>
          <a:xfrm>
            <a:off x="0" y="3170999"/>
            <a:ext cx="8867375" cy="1972501"/>
          </a:xfrm>
          <a:prstGeom prst="rect">
            <a:avLst/>
          </a:prstGeom>
        </p:spPr>
      </p:pic>
      <p:pic>
        <p:nvPicPr>
          <p:cNvPr id="11" name="Picture 10">
            <a:extLst>
              <a:ext uri="{FF2B5EF4-FFF2-40B4-BE49-F238E27FC236}">
                <a16:creationId xmlns:a16="http://schemas.microsoft.com/office/drawing/2014/main" id="{ABE9E4C5-B72F-21D1-F057-71B76E7F6334}"/>
              </a:ext>
            </a:extLst>
          </p:cNvPr>
          <p:cNvPicPr>
            <a:picLocks noChangeAspect="1"/>
          </p:cNvPicPr>
          <p:nvPr/>
        </p:nvPicPr>
        <p:blipFill>
          <a:blip r:embed="rId4"/>
          <a:stretch>
            <a:fillRect/>
          </a:stretch>
        </p:blipFill>
        <p:spPr>
          <a:xfrm>
            <a:off x="0" y="1045367"/>
            <a:ext cx="9144000" cy="1208598"/>
          </a:xfrm>
          <a:prstGeom prst="rect">
            <a:avLst/>
          </a:prstGeom>
        </p:spPr>
      </p:pic>
    </p:spTree>
    <p:extLst>
      <p:ext uri="{BB962C8B-B14F-4D97-AF65-F5344CB8AC3E}">
        <p14:creationId xmlns:p14="http://schemas.microsoft.com/office/powerpoint/2010/main" val="30364594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Visualizations of each K Prototype cluster</a:t>
            </a:r>
            <a:endParaRPr sz="2000" dirty="0"/>
          </a:p>
        </p:txBody>
      </p:sp>
      <p:pic>
        <p:nvPicPr>
          <p:cNvPr id="9" name="Picture 8">
            <a:extLst>
              <a:ext uri="{FF2B5EF4-FFF2-40B4-BE49-F238E27FC236}">
                <a16:creationId xmlns:a16="http://schemas.microsoft.com/office/drawing/2014/main" id="{16C827C4-AAA0-850E-1356-433FC0544E9B}"/>
              </a:ext>
            </a:extLst>
          </p:cNvPr>
          <p:cNvPicPr>
            <a:picLocks noChangeAspect="1"/>
          </p:cNvPicPr>
          <p:nvPr/>
        </p:nvPicPr>
        <p:blipFill>
          <a:blip r:embed="rId3"/>
          <a:stretch>
            <a:fillRect/>
          </a:stretch>
        </p:blipFill>
        <p:spPr>
          <a:xfrm>
            <a:off x="5517135" y="215131"/>
            <a:ext cx="2958353" cy="2566374"/>
          </a:xfrm>
          <a:prstGeom prst="rect">
            <a:avLst/>
          </a:prstGeom>
        </p:spPr>
      </p:pic>
      <p:sp>
        <p:nvSpPr>
          <p:cNvPr id="3" name="TextBox 2">
            <a:extLst>
              <a:ext uri="{FF2B5EF4-FFF2-40B4-BE49-F238E27FC236}">
                <a16:creationId xmlns:a16="http://schemas.microsoft.com/office/drawing/2014/main" id="{2CC6E085-67DA-C52E-D51A-1AFB39E8D323}"/>
              </a:ext>
            </a:extLst>
          </p:cNvPr>
          <p:cNvSpPr txBox="1"/>
          <p:nvPr/>
        </p:nvSpPr>
        <p:spPr>
          <a:xfrm>
            <a:off x="232442" y="923539"/>
            <a:ext cx="4936990" cy="3539430"/>
          </a:xfrm>
          <a:prstGeom prst="rect">
            <a:avLst/>
          </a:prstGeom>
          <a:noFill/>
        </p:spPr>
        <p:txBody>
          <a:bodyPr wrap="square">
            <a:spAutoFit/>
          </a:bodyPr>
          <a:lstStyle/>
          <a:p>
            <a:r>
              <a:rPr lang="en-US" b="1" dirty="0">
                <a:solidFill>
                  <a:schemeClr val="tx1"/>
                </a:solidFill>
                <a:effectLst/>
                <a:latin typeface="Montserrat" panose="00000500000000000000" pitchFamily="2" charset="0"/>
              </a:rPr>
              <a:t>Pair Plot</a:t>
            </a:r>
            <a:endParaRPr lang="en-US" b="0" dirty="0">
              <a:solidFill>
                <a:schemeClr val="tx1"/>
              </a:solidFill>
              <a:effectLst/>
              <a:latin typeface="Montserrat" panose="00000500000000000000" pitchFamily="2" charset="0"/>
            </a:endParaRP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1. Looking at the pair plot, we note some ambiguous non circular clusters forming, which suggest K prototypes is a good algorithm, however, we still need to further improve on it.</a:t>
            </a:r>
          </a:p>
          <a:p>
            <a:r>
              <a:rPr lang="en-US" b="1" dirty="0">
                <a:solidFill>
                  <a:schemeClr val="tx1"/>
                </a:solidFill>
                <a:effectLst/>
                <a:latin typeface="Montserrat" panose="00000500000000000000" pitchFamily="2" charset="0"/>
              </a:rPr>
              <a:t>Bar Plot</a:t>
            </a:r>
            <a:endParaRPr lang="en-US" b="0" dirty="0">
              <a:solidFill>
                <a:schemeClr val="tx1"/>
              </a:solidFill>
              <a:effectLst/>
              <a:latin typeface="Montserrat" panose="00000500000000000000" pitchFamily="2" charset="0"/>
            </a:endParaRP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1. Cluster 2 seems to describe employees that are slightly older in age, and longer service to the organization. They are also the group of employees that earn the most among all the other cluster groups. Cluster 2 employees earns on average 16k.</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3. Lastly, cluster groups 4 contain employees that live the furthest away from company</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4. Overall it is hard to determine which employee cluster is </a:t>
            </a:r>
            <a:r>
              <a:rPr lang="en-US" b="0" dirty="0" err="1">
                <a:solidFill>
                  <a:schemeClr val="tx1"/>
                </a:solidFill>
                <a:effectLst/>
                <a:latin typeface="Montserrat" panose="00000500000000000000" pitchFamily="2" charset="0"/>
              </a:rPr>
              <a:t>succeptible</a:t>
            </a:r>
            <a:r>
              <a:rPr lang="en-US" b="0" dirty="0">
                <a:solidFill>
                  <a:schemeClr val="tx1"/>
                </a:solidFill>
                <a:effectLst/>
                <a:latin typeface="Montserrat" panose="00000500000000000000" pitchFamily="2" charset="0"/>
              </a:rPr>
              <a:t> to resignation</a:t>
            </a:r>
          </a:p>
        </p:txBody>
      </p:sp>
      <p:pic>
        <p:nvPicPr>
          <p:cNvPr id="6" name="Picture 5">
            <a:extLst>
              <a:ext uri="{FF2B5EF4-FFF2-40B4-BE49-F238E27FC236}">
                <a16:creationId xmlns:a16="http://schemas.microsoft.com/office/drawing/2014/main" id="{CF6C1534-5050-C792-438B-837F4F8B8F88}"/>
              </a:ext>
            </a:extLst>
          </p:cNvPr>
          <p:cNvPicPr>
            <a:picLocks noChangeAspect="1"/>
          </p:cNvPicPr>
          <p:nvPr/>
        </p:nvPicPr>
        <p:blipFill>
          <a:blip r:embed="rId4"/>
          <a:stretch>
            <a:fillRect/>
          </a:stretch>
        </p:blipFill>
        <p:spPr>
          <a:xfrm>
            <a:off x="5284693" y="3104348"/>
            <a:ext cx="3626865" cy="1735279"/>
          </a:xfrm>
          <a:prstGeom prst="rect">
            <a:avLst/>
          </a:prstGeom>
        </p:spPr>
      </p:pic>
    </p:spTree>
    <p:extLst>
      <p:ext uri="{BB962C8B-B14F-4D97-AF65-F5344CB8AC3E}">
        <p14:creationId xmlns:p14="http://schemas.microsoft.com/office/powerpoint/2010/main" val="303993488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Visualizations of each K Prototype cluster</a:t>
            </a:r>
            <a:endParaRPr sz="2000" dirty="0"/>
          </a:p>
        </p:txBody>
      </p:sp>
      <p:pic>
        <p:nvPicPr>
          <p:cNvPr id="9" name="Picture 8">
            <a:extLst>
              <a:ext uri="{FF2B5EF4-FFF2-40B4-BE49-F238E27FC236}">
                <a16:creationId xmlns:a16="http://schemas.microsoft.com/office/drawing/2014/main" id="{16C827C4-AAA0-850E-1356-433FC0544E9B}"/>
              </a:ext>
            </a:extLst>
          </p:cNvPr>
          <p:cNvPicPr>
            <a:picLocks noChangeAspect="1"/>
          </p:cNvPicPr>
          <p:nvPr/>
        </p:nvPicPr>
        <p:blipFill>
          <a:blip r:embed="rId3"/>
          <a:stretch>
            <a:fillRect/>
          </a:stretch>
        </p:blipFill>
        <p:spPr>
          <a:xfrm>
            <a:off x="5517135" y="215131"/>
            <a:ext cx="2958353" cy="2566374"/>
          </a:xfrm>
          <a:prstGeom prst="rect">
            <a:avLst/>
          </a:prstGeom>
        </p:spPr>
      </p:pic>
      <p:sp>
        <p:nvSpPr>
          <p:cNvPr id="3" name="TextBox 2">
            <a:extLst>
              <a:ext uri="{FF2B5EF4-FFF2-40B4-BE49-F238E27FC236}">
                <a16:creationId xmlns:a16="http://schemas.microsoft.com/office/drawing/2014/main" id="{2CC6E085-67DA-C52E-D51A-1AFB39E8D323}"/>
              </a:ext>
            </a:extLst>
          </p:cNvPr>
          <p:cNvSpPr txBox="1"/>
          <p:nvPr/>
        </p:nvSpPr>
        <p:spPr>
          <a:xfrm>
            <a:off x="232442" y="923539"/>
            <a:ext cx="4936990" cy="3539430"/>
          </a:xfrm>
          <a:prstGeom prst="rect">
            <a:avLst/>
          </a:prstGeom>
          <a:noFill/>
        </p:spPr>
        <p:txBody>
          <a:bodyPr wrap="square">
            <a:spAutoFit/>
          </a:bodyPr>
          <a:lstStyle/>
          <a:p>
            <a:r>
              <a:rPr lang="en-US" b="1" dirty="0">
                <a:solidFill>
                  <a:schemeClr val="tx1"/>
                </a:solidFill>
                <a:effectLst/>
                <a:latin typeface="Montserrat" panose="00000500000000000000" pitchFamily="2" charset="0"/>
              </a:rPr>
              <a:t>Pair Plot</a:t>
            </a:r>
            <a:endParaRPr lang="en-US" b="0" dirty="0">
              <a:solidFill>
                <a:schemeClr val="tx1"/>
              </a:solidFill>
              <a:effectLst/>
              <a:latin typeface="Montserrat" panose="00000500000000000000" pitchFamily="2" charset="0"/>
            </a:endParaRP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1. Looking at the pair plot, we note some ambiguous non circular clusters forming, which suggest K prototypes is a good algorithm, however, we still need to further improve on it.</a:t>
            </a:r>
          </a:p>
          <a:p>
            <a:r>
              <a:rPr lang="en-US" b="1" dirty="0">
                <a:solidFill>
                  <a:schemeClr val="tx1"/>
                </a:solidFill>
                <a:effectLst/>
                <a:latin typeface="Montserrat" panose="00000500000000000000" pitchFamily="2" charset="0"/>
              </a:rPr>
              <a:t>Bar Plot</a:t>
            </a:r>
            <a:endParaRPr lang="en-US" b="0" dirty="0">
              <a:solidFill>
                <a:schemeClr val="tx1"/>
              </a:solidFill>
              <a:effectLst/>
              <a:latin typeface="Montserrat" panose="00000500000000000000" pitchFamily="2" charset="0"/>
            </a:endParaRP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1. Cluster 2 seems to describe employees that are slightly older in age, and longer service to the organization. They are also the group of employees that earn the most among all the other cluster groups. Cluster 2 employees earns on average 16k.</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3. Lastly, cluster groups 4 contain employees that live the furthest away from company</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4. Overall it is hard to determine which employee cluster is </a:t>
            </a:r>
            <a:r>
              <a:rPr lang="en-US" b="0" dirty="0" err="1">
                <a:solidFill>
                  <a:schemeClr val="tx1"/>
                </a:solidFill>
                <a:effectLst/>
                <a:latin typeface="Montserrat" panose="00000500000000000000" pitchFamily="2" charset="0"/>
              </a:rPr>
              <a:t>succeptible</a:t>
            </a:r>
            <a:r>
              <a:rPr lang="en-US" b="0" dirty="0">
                <a:solidFill>
                  <a:schemeClr val="tx1"/>
                </a:solidFill>
                <a:effectLst/>
                <a:latin typeface="Montserrat" panose="00000500000000000000" pitchFamily="2" charset="0"/>
              </a:rPr>
              <a:t> to resignation</a:t>
            </a:r>
          </a:p>
        </p:txBody>
      </p:sp>
      <p:pic>
        <p:nvPicPr>
          <p:cNvPr id="6" name="Picture 5">
            <a:extLst>
              <a:ext uri="{FF2B5EF4-FFF2-40B4-BE49-F238E27FC236}">
                <a16:creationId xmlns:a16="http://schemas.microsoft.com/office/drawing/2014/main" id="{CF6C1534-5050-C792-438B-837F4F8B8F88}"/>
              </a:ext>
            </a:extLst>
          </p:cNvPr>
          <p:cNvPicPr>
            <a:picLocks noChangeAspect="1"/>
          </p:cNvPicPr>
          <p:nvPr/>
        </p:nvPicPr>
        <p:blipFill>
          <a:blip r:embed="rId4"/>
          <a:stretch>
            <a:fillRect/>
          </a:stretch>
        </p:blipFill>
        <p:spPr>
          <a:xfrm>
            <a:off x="5284693" y="3104348"/>
            <a:ext cx="3626865" cy="1735279"/>
          </a:xfrm>
          <a:prstGeom prst="rect">
            <a:avLst/>
          </a:prstGeom>
        </p:spPr>
      </p:pic>
    </p:spTree>
    <p:extLst>
      <p:ext uri="{BB962C8B-B14F-4D97-AF65-F5344CB8AC3E}">
        <p14:creationId xmlns:p14="http://schemas.microsoft.com/office/powerpoint/2010/main" val="320960469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Hierarchical Clustering with </a:t>
            </a:r>
            <a:r>
              <a:rPr lang="en-SG" sz="2000"/>
              <a:t>gower</a:t>
            </a:r>
            <a:endParaRPr sz="2000" dirty="0"/>
          </a:p>
        </p:txBody>
      </p:sp>
      <p:pic>
        <p:nvPicPr>
          <p:cNvPr id="4" name="Picture 3">
            <a:extLst>
              <a:ext uri="{FF2B5EF4-FFF2-40B4-BE49-F238E27FC236}">
                <a16:creationId xmlns:a16="http://schemas.microsoft.com/office/drawing/2014/main" id="{7D9463B7-00DE-263C-2F17-58D66464F618}"/>
              </a:ext>
            </a:extLst>
          </p:cNvPr>
          <p:cNvPicPr>
            <a:picLocks noChangeAspect="1"/>
          </p:cNvPicPr>
          <p:nvPr/>
        </p:nvPicPr>
        <p:blipFill>
          <a:blip r:embed="rId3"/>
          <a:stretch>
            <a:fillRect/>
          </a:stretch>
        </p:blipFill>
        <p:spPr>
          <a:xfrm>
            <a:off x="0" y="647964"/>
            <a:ext cx="9144000" cy="2974748"/>
          </a:xfrm>
          <a:prstGeom prst="rect">
            <a:avLst/>
          </a:prstGeom>
        </p:spPr>
      </p:pic>
    </p:spTree>
    <p:extLst>
      <p:ext uri="{BB962C8B-B14F-4D97-AF65-F5344CB8AC3E}">
        <p14:creationId xmlns:p14="http://schemas.microsoft.com/office/powerpoint/2010/main" val="41449706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Hierarchical Clustering Analysis</a:t>
            </a:r>
            <a:endParaRPr sz="2000" dirty="0"/>
          </a:p>
        </p:txBody>
      </p:sp>
      <p:pic>
        <p:nvPicPr>
          <p:cNvPr id="3" name="Picture 2">
            <a:extLst>
              <a:ext uri="{FF2B5EF4-FFF2-40B4-BE49-F238E27FC236}">
                <a16:creationId xmlns:a16="http://schemas.microsoft.com/office/drawing/2014/main" id="{F9277D2F-4413-91C5-7587-87609B923AB5}"/>
              </a:ext>
            </a:extLst>
          </p:cNvPr>
          <p:cNvPicPr>
            <a:picLocks noChangeAspect="1"/>
          </p:cNvPicPr>
          <p:nvPr/>
        </p:nvPicPr>
        <p:blipFill>
          <a:blip r:embed="rId3"/>
          <a:stretch>
            <a:fillRect/>
          </a:stretch>
        </p:blipFill>
        <p:spPr>
          <a:xfrm>
            <a:off x="4449055" y="0"/>
            <a:ext cx="4694945" cy="1631910"/>
          </a:xfrm>
          <a:prstGeom prst="rect">
            <a:avLst/>
          </a:prstGeom>
        </p:spPr>
      </p:pic>
      <p:sp>
        <p:nvSpPr>
          <p:cNvPr id="6" name="TextBox 5">
            <a:extLst>
              <a:ext uri="{FF2B5EF4-FFF2-40B4-BE49-F238E27FC236}">
                <a16:creationId xmlns:a16="http://schemas.microsoft.com/office/drawing/2014/main" id="{EE7527ED-615F-46A8-95D6-72BC80D1082C}"/>
              </a:ext>
            </a:extLst>
          </p:cNvPr>
          <p:cNvSpPr txBox="1"/>
          <p:nvPr/>
        </p:nvSpPr>
        <p:spPr>
          <a:xfrm>
            <a:off x="278547" y="1461712"/>
            <a:ext cx="4936990" cy="3108543"/>
          </a:xfrm>
          <a:prstGeom prst="rect">
            <a:avLst/>
          </a:prstGeom>
          <a:noFill/>
        </p:spPr>
        <p:txBody>
          <a:bodyPr wrap="square">
            <a:spAutoFit/>
          </a:bodyPr>
          <a:lstStyle/>
          <a:p>
            <a:r>
              <a:rPr lang="en-US" dirty="0"/>
              <a:t>From the silhouette diagram and 3d scatter plot:</a:t>
            </a:r>
          </a:p>
          <a:p>
            <a:r>
              <a:rPr lang="en-US" dirty="0"/>
              <a:t>1. We can see that clusters are of widely differing sizes, with silhouette scores generally above average. There is a single data point in the blue cluster with negative silhouette score, where it could be wrongly clustered. </a:t>
            </a:r>
          </a:p>
          <a:p>
            <a:r>
              <a:rPr lang="en-US" dirty="0"/>
              <a:t>2. Clusters are generally distinct and somewhat separated which is good as seen from scatter plot, and cluster centroids are quite far apart</a:t>
            </a:r>
          </a:p>
          <a:p>
            <a:r>
              <a:rPr lang="en-US" dirty="0"/>
              <a:t>2. However, we need to take a look at the characteristics of the cluster to determine if there is quality separation with meaningful clusters.</a:t>
            </a:r>
          </a:p>
          <a:p>
            <a:r>
              <a:rPr lang="en-US" dirty="0"/>
              <a:t>3. The silhouette score is 0.4, which is quite good, and the </a:t>
            </a:r>
            <a:r>
              <a:rPr lang="en-US" dirty="0" err="1"/>
              <a:t>calinski</a:t>
            </a:r>
            <a:r>
              <a:rPr lang="en-US" dirty="0"/>
              <a:t> </a:t>
            </a:r>
            <a:r>
              <a:rPr lang="en-US" dirty="0" err="1"/>
              <a:t>harabasz</a:t>
            </a:r>
            <a:r>
              <a:rPr lang="en-US" dirty="0"/>
              <a:t> index is also quite high of 950, suggest that clusters are dense and separated.</a:t>
            </a:r>
          </a:p>
        </p:txBody>
      </p:sp>
      <p:pic>
        <p:nvPicPr>
          <p:cNvPr id="8" name="Picture 7">
            <a:extLst>
              <a:ext uri="{FF2B5EF4-FFF2-40B4-BE49-F238E27FC236}">
                <a16:creationId xmlns:a16="http://schemas.microsoft.com/office/drawing/2014/main" id="{E069C212-9E9F-3BE5-5236-9A05C24CC5B7}"/>
              </a:ext>
            </a:extLst>
          </p:cNvPr>
          <p:cNvPicPr>
            <a:picLocks noChangeAspect="1"/>
          </p:cNvPicPr>
          <p:nvPr/>
        </p:nvPicPr>
        <p:blipFill>
          <a:blip r:embed="rId4"/>
          <a:stretch>
            <a:fillRect/>
          </a:stretch>
        </p:blipFill>
        <p:spPr>
          <a:xfrm>
            <a:off x="4449055" y="4313044"/>
            <a:ext cx="4553585" cy="514422"/>
          </a:xfrm>
          <a:prstGeom prst="rect">
            <a:avLst/>
          </a:prstGeom>
        </p:spPr>
      </p:pic>
    </p:spTree>
    <p:extLst>
      <p:ext uri="{BB962C8B-B14F-4D97-AF65-F5344CB8AC3E}">
        <p14:creationId xmlns:p14="http://schemas.microsoft.com/office/powerpoint/2010/main" val="34722473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Agglomerative Cluster analysis</a:t>
            </a:r>
            <a:endParaRPr sz="2000" dirty="0"/>
          </a:p>
        </p:txBody>
      </p:sp>
      <p:pic>
        <p:nvPicPr>
          <p:cNvPr id="4" name="Picture 3">
            <a:extLst>
              <a:ext uri="{FF2B5EF4-FFF2-40B4-BE49-F238E27FC236}">
                <a16:creationId xmlns:a16="http://schemas.microsoft.com/office/drawing/2014/main" id="{3BCB2892-79A3-84DB-4031-0BE510B8C23B}"/>
              </a:ext>
            </a:extLst>
          </p:cNvPr>
          <p:cNvPicPr>
            <a:picLocks noChangeAspect="1"/>
          </p:cNvPicPr>
          <p:nvPr/>
        </p:nvPicPr>
        <p:blipFill>
          <a:blip r:embed="rId3"/>
          <a:stretch>
            <a:fillRect/>
          </a:stretch>
        </p:blipFill>
        <p:spPr>
          <a:xfrm>
            <a:off x="4426003" y="619389"/>
            <a:ext cx="4717997" cy="1607459"/>
          </a:xfrm>
          <a:prstGeom prst="rect">
            <a:avLst/>
          </a:prstGeom>
        </p:spPr>
      </p:pic>
      <p:sp>
        <p:nvSpPr>
          <p:cNvPr id="7" name="TextBox 6">
            <a:extLst>
              <a:ext uri="{FF2B5EF4-FFF2-40B4-BE49-F238E27FC236}">
                <a16:creationId xmlns:a16="http://schemas.microsoft.com/office/drawing/2014/main" id="{56583FE8-AD34-7C49-3EAD-973E5F76B93C}"/>
              </a:ext>
            </a:extLst>
          </p:cNvPr>
          <p:cNvSpPr txBox="1"/>
          <p:nvPr/>
        </p:nvSpPr>
        <p:spPr>
          <a:xfrm>
            <a:off x="86446" y="647964"/>
            <a:ext cx="4339557" cy="3970318"/>
          </a:xfrm>
          <a:prstGeom prst="rect">
            <a:avLst/>
          </a:prstGeom>
          <a:noFill/>
        </p:spPr>
        <p:txBody>
          <a:bodyPr wrap="square">
            <a:spAutoFit/>
          </a:bodyPr>
          <a:lstStyle/>
          <a:p>
            <a:r>
              <a:rPr lang="en-US" dirty="0"/>
              <a:t>From the descriptive statistics and bar plot, we notice that now we can now view the characteristics of the employees that have resigned. We note that they have somewhat lesser salary and lesser length of service than those employees that have not resigned. However, there </a:t>
            </a:r>
            <a:r>
              <a:rPr lang="en-US" dirty="0" err="1"/>
              <a:t>isnt</a:t>
            </a:r>
            <a:r>
              <a:rPr lang="en-US" dirty="0"/>
              <a:t> enough detail of the characteristics that truly separate the 2 clusters. </a:t>
            </a:r>
          </a:p>
          <a:p>
            <a:r>
              <a:rPr lang="en-US" dirty="0"/>
              <a:t>2. Hence, in other words, the clusters are not informative enough to account for the variety of employees that resign and do not resign. Specifically, the main insight we are only able to tell is the difference in salary of those employees that have resigned and have not. There is not enough distinct and meaningful information to get a grasp of what is the main understanding or reason why the employees resign</a:t>
            </a:r>
          </a:p>
          <a:p>
            <a:r>
              <a:rPr lang="en-US" dirty="0"/>
              <a:t>3. Hence, I will perform further improvement later by choosing number of k.</a:t>
            </a:r>
            <a:endParaRPr lang="en-SG" dirty="0"/>
          </a:p>
        </p:txBody>
      </p:sp>
      <p:pic>
        <p:nvPicPr>
          <p:cNvPr id="9" name="Picture 8">
            <a:extLst>
              <a:ext uri="{FF2B5EF4-FFF2-40B4-BE49-F238E27FC236}">
                <a16:creationId xmlns:a16="http://schemas.microsoft.com/office/drawing/2014/main" id="{9124FABA-66ED-ECBF-662C-76255764BD66}"/>
              </a:ext>
            </a:extLst>
          </p:cNvPr>
          <p:cNvPicPr>
            <a:picLocks noChangeAspect="1"/>
          </p:cNvPicPr>
          <p:nvPr/>
        </p:nvPicPr>
        <p:blipFill>
          <a:blip r:embed="rId4"/>
          <a:stretch>
            <a:fillRect/>
          </a:stretch>
        </p:blipFill>
        <p:spPr>
          <a:xfrm>
            <a:off x="0" y="4524110"/>
            <a:ext cx="9144000" cy="619389"/>
          </a:xfrm>
          <a:prstGeom prst="rect">
            <a:avLst/>
          </a:prstGeom>
        </p:spPr>
      </p:pic>
    </p:spTree>
    <p:extLst>
      <p:ext uri="{BB962C8B-B14F-4D97-AF65-F5344CB8AC3E}">
        <p14:creationId xmlns:p14="http://schemas.microsoft.com/office/powerpoint/2010/main" val="409917540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Spectral Clustering</a:t>
            </a:r>
            <a:endParaRPr sz="2000" dirty="0"/>
          </a:p>
        </p:txBody>
      </p:sp>
      <p:pic>
        <p:nvPicPr>
          <p:cNvPr id="3" name="Picture 2">
            <a:extLst>
              <a:ext uri="{FF2B5EF4-FFF2-40B4-BE49-F238E27FC236}">
                <a16:creationId xmlns:a16="http://schemas.microsoft.com/office/drawing/2014/main" id="{F84C6CEE-2682-D5C4-9C9D-74ACF6C5E5DA}"/>
              </a:ext>
            </a:extLst>
          </p:cNvPr>
          <p:cNvPicPr>
            <a:picLocks noChangeAspect="1"/>
          </p:cNvPicPr>
          <p:nvPr/>
        </p:nvPicPr>
        <p:blipFill>
          <a:blip r:embed="rId3"/>
          <a:stretch>
            <a:fillRect/>
          </a:stretch>
        </p:blipFill>
        <p:spPr>
          <a:xfrm>
            <a:off x="0" y="582287"/>
            <a:ext cx="9144000" cy="2380648"/>
          </a:xfrm>
          <a:prstGeom prst="rect">
            <a:avLst/>
          </a:prstGeom>
        </p:spPr>
      </p:pic>
    </p:spTree>
    <p:extLst>
      <p:ext uri="{BB962C8B-B14F-4D97-AF65-F5344CB8AC3E}">
        <p14:creationId xmlns:p14="http://schemas.microsoft.com/office/powerpoint/2010/main" val="25949275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Spectral Clustering analysis</a:t>
            </a:r>
            <a:endParaRPr sz="2000" dirty="0"/>
          </a:p>
        </p:txBody>
      </p:sp>
      <p:pic>
        <p:nvPicPr>
          <p:cNvPr id="4" name="Picture 3">
            <a:extLst>
              <a:ext uri="{FF2B5EF4-FFF2-40B4-BE49-F238E27FC236}">
                <a16:creationId xmlns:a16="http://schemas.microsoft.com/office/drawing/2014/main" id="{8B5748B2-A6AE-F959-A235-48BC2A4211BE}"/>
              </a:ext>
            </a:extLst>
          </p:cNvPr>
          <p:cNvPicPr>
            <a:picLocks noChangeAspect="1"/>
          </p:cNvPicPr>
          <p:nvPr/>
        </p:nvPicPr>
        <p:blipFill>
          <a:blip r:embed="rId3"/>
          <a:stretch>
            <a:fillRect/>
          </a:stretch>
        </p:blipFill>
        <p:spPr>
          <a:xfrm>
            <a:off x="4694945" y="58791"/>
            <a:ext cx="4449055" cy="1585481"/>
          </a:xfrm>
          <a:prstGeom prst="rect">
            <a:avLst/>
          </a:prstGeom>
        </p:spPr>
      </p:pic>
      <p:sp>
        <p:nvSpPr>
          <p:cNvPr id="6" name="TextBox 5">
            <a:extLst>
              <a:ext uri="{FF2B5EF4-FFF2-40B4-BE49-F238E27FC236}">
                <a16:creationId xmlns:a16="http://schemas.microsoft.com/office/drawing/2014/main" id="{CB29D0E6-9772-6E41-6AE5-66C8F836F076}"/>
              </a:ext>
            </a:extLst>
          </p:cNvPr>
          <p:cNvSpPr txBox="1"/>
          <p:nvPr/>
        </p:nvSpPr>
        <p:spPr>
          <a:xfrm>
            <a:off x="0" y="1184796"/>
            <a:ext cx="4936990" cy="3539430"/>
          </a:xfrm>
          <a:prstGeom prst="rect">
            <a:avLst/>
          </a:prstGeom>
          <a:noFill/>
        </p:spPr>
        <p:txBody>
          <a:bodyPr wrap="square">
            <a:spAutoFit/>
          </a:bodyPr>
          <a:lstStyle/>
          <a:p>
            <a:r>
              <a:rPr lang="en-US" dirty="0"/>
              <a:t>1. We can see that clusters are of similar sizes, with silhouette scores generally not very good. </a:t>
            </a:r>
          </a:p>
          <a:p>
            <a:r>
              <a:rPr lang="en-US" dirty="0"/>
              <a:t>2. From the 3d scatter plot, the clusters points are at random and overlapping, and there is no clear segregation. This suggests that clusters produced by spectral clustering are not ideal and of high quality. Furthermore, the cluster centroids are overlapping, which would mean that characteristics among the clusters would not allow for meaningful comparison.</a:t>
            </a:r>
          </a:p>
          <a:p>
            <a:r>
              <a:rPr lang="en-US" dirty="0"/>
              <a:t>3. The silhouette score is close to 0 which means that distance between clusters are not significant at all, and the </a:t>
            </a:r>
            <a:r>
              <a:rPr lang="en-US" dirty="0" err="1"/>
              <a:t>calinski</a:t>
            </a:r>
            <a:r>
              <a:rPr lang="en-US" dirty="0"/>
              <a:t> </a:t>
            </a:r>
            <a:r>
              <a:rPr lang="en-US" dirty="0" err="1"/>
              <a:t>harabasz</a:t>
            </a:r>
            <a:r>
              <a:rPr lang="en-US" dirty="0"/>
              <a:t> index is also very low of an underwhelming 13, suggest that clusters random and not separated.</a:t>
            </a:r>
          </a:p>
          <a:p>
            <a:r>
              <a:rPr lang="en-US" dirty="0"/>
              <a:t>4. Spectral Clustering is not able to provide us with meaningful employee segmentation.</a:t>
            </a:r>
          </a:p>
        </p:txBody>
      </p:sp>
      <p:pic>
        <p:nvPicPr>
          <p:cNvPr id="8" name="Picture 7">
            <a:extLst>
              <a:ext uri="{FF2B5EF4-FFF2-40B4-BE49-F238E27FC236}">
                <a16:creationId xmlns:a16="http://schemas.microsoft.com/office/drawing/2014/main" id="{D8BA97BE-B289-B598-30AC-6CA13C4E034D}"/>
              </a:ext>
            </a:extLst>
          </p:cNvPr>
          <p:cNvPicPr>
            <a:picLocks noChangeAspect="1"/>
          </p:cNvPicPr>
          <p:nvPr/>
        </p:nvPicPr>
        <p:blipFill>
          <a:blip r:embed="rId4"/>
          <a:stretch>
            <a:fillRect/>
          </a:stretch>
        </p:blipFill>
        <p:spPr>
          <a:xfrm>
            <a:off x="4506500" y="2437932"/>
            <a:ext cx="4372585" cy="390580"/>
          </a:xfrm>
          <a:prstGeom prst="rect">
            <a:avLst/>
          </a:prstGeom>
        </p:spPr>
      </p:pic>
    </p:spTree>
    <p:extLst>
      <p:ext uri="{BB962C8B-B14F-4D97-AF65-F5344CB8AC3E}">
        <p14:creationId xmlns:p14="http://schemas.microsoft.com/office/powerpoint/2010/main" val="163550338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Spectral Cluster Analysis</a:t>
            </a:r>
            <a:endParaRPr sz="2000" dirty="0"/>
          </a:p>
        </p:txBody>
      </p:sp>
      <p:sp>
        <p:nvSpPr>
          <p:cNvPr id="3" name="TextBox 2">
            <a:extLst>
              <a:ext uri="{FF2B5EF4-FFF2-40B4-BE49-F238E27FC236}">
                <a16:creationId xmlns:a16="http://schemas.microsoft.com/office/drawing/2014/main" id="{63BA0335-8917-D6C7-B07E-D2B659BED323}"/>
              </a:ext>
            </a:extLst>
          </p:cNvPr>
          <p:cNvSpPr txBox="1"/>
          <p:nvPr/>
        </p:nvSpPr>
        <p:spPr>
          <a:xfrm>
            <a:off x="201707" y="892803"/>
            <a:ext cx="4936990" cy="3108543"/>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1. From the descriptive statistics and bar plot, we do not see any significant difference between clusters. We note that the characteristics of each cluster are generally very similar, with no </a:t>
            </a:r>
            <a:r>
              <a:rPr lang="en-US" b="0" dirty="0" err="1">
                <a:solidFill>
                  <a:schemeClr val="tx1"/>
                </a:solidFill>
                <a:effectLst/>
                <a:latin typeface="Montserrat" panose="00000500000000000000" pitchFamily="2" charset="0"/>
              </a:rPr>
              <a:t>noticable</a:t>
            </a:r>
            <a:r>
              <a:rPr lang="en-US" b="0" dirty="0">
                <a:solidFill>
                  <a:schemeClr val="tx1"/>
                </a:solidFill>
                <a:effectLst/>
                <a:latin typeface="Montserrat" panose="00000500000000000000" pitchFamily="2" charset="0"/>
              </a:rPr>
              <a:t> insights.</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2. We are unable to tell which employee group is vulnerable to resignation as the cluster labels seems to be assigned at random</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3. Hence it is hard to truly devise meaningful strategies to satisfy and retain employees.</a:t>
            </a:r>
          </a:p>
          <a:p>
            <a:r>
              <a:rPr lang="en-US" b="1" dirty="0" err="1">
                <a:solidFill>
                  <a:schemeClr val="tx1"/>
                </a:solidFill>
                <a:effectLst/>
                <a:latin typeface="Montserrat" panose="00000500000000000000" pitchFamily="2" charset="0"/>
              </a:rPr>
              <a:t>PairPlot</a:t>
            </a:r>
            <a:endParaRPr lang="en-US" b="0" dirty="0">
              <a:solidFill>
                <a:schemeClr val="tx1"/>
              </a:solidFill>
              <a:effectLst/>
              <a:latin typeface="Montserrat" panose="00000500000000000000" pitchFamily="2" charset="0"/>
            </a:endParaRP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1. From the </a:t>
            </a:r>
            <a:r>
              <a:rPr lang="en-US" b="0" dirty="0" err="1">
                <a:solidFill>
                  <a:schemeClr val="tx1"/>
                </a:solidFill>
                <a:effectLst/>
                <a:latin typeface="Montserrat" panose="00000500000000000000" pitchFamily="2" charset="0"/>
              </a:rPr>
              <a:t>pairplot</a:t>
            </a:r>
            <a:r>
              <a:rPr lang="en-US" b="0" dirty="0">
                <a:solidFill>
                  <a:schemeClr val="tx1"/>
                </a:solidFill>
                <a:effectLst/>
                <a:latin typeface="Montserrat" panose="00000500000000000000" pitchFamily="2" charset="0"/>
              </a:rPr>
              <a:t>, there is no significance difference in the distribution of each cluster.</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2. Overlapping points </a:t>
            </a:r>
          </a:p>
        </p:txBody>
      </p:sp>
      <p:pic>
        <p:nvPicPr>
          <p:cNvPr id="7" name="Picture 6">
            <a:extLst>
              <a:ext uri="{FF2B5EF4-FFF2-40B4-BE49-F238E27FC236}">
                <a16:creationId xmlns:a16="http://schemas.microsoft.com/office/drawing/2014/main" id="{EF91D28F-267F-E120-F65B-78D5929CF805}"/>
              </a:ext>
            </a:extLst>
          </p:cNvPr>
          <p:cNvPicPr>
            <a:picLocks noChangeAspect="1"/>
          </p:cNvPicPr>
          <p:nvPr/>
        </p:nvPicPr>
        <p:blipFill>
          <a:blip r:embed="rId3"/>
          <a:stretch>
            <a:fillRect/>
          </a:stretch>
        </p:blipFill>
        <p:spPr>
          <a:xfrm>
            <a:off x="4572000" y="3614105"/>
            <a:ext cx="4572000" cy="1529395"/>
          </a:xfrm>
          <a:prstGeom prst="rect">
            <a:avLst/>
          </a:prstGeom>
        </p:spPr>
      </p:pic>
      <p:pic>
        <p:nvPicPr>
          <p:cNvPr id="9" name="Picture 8">
            <a:extLst>
              <a:ext uri="{FF2B5EF4-FFF2-40B4-BE49-F238E27FC236}">
                <a16:creationId xmlns:a16="http://schemas.microsoft.com/office/drawing/2014/main" id="{07EB6EB2-263E-6BB4-BB87-D818737CFD50}"/>
              </a:ext>
            </a:extLst>
          </p:cNvPr>
          <p:cNvPicPr>
            <a:picLocks noChangeAspect="1"/>
          </p:cNvPicPr>
          <p:nvPr/>
        </p:nvPicPr>
        <p:blipFill>
          <a:blip r:embed="rId4"/>
          <a:stretch>
            <a:fillRect/>
          </a:stretch>
        </p:blipFill>
        <p:spPr>
          <a:xfrm>
            <a:off x="4710313" y="2506135"/>
            <a:ext cx="4433687" cy="1041675"/>
          </a:xfrm>
          <a:prstGeom prst="rect">
            <a:avLst/>
          </a:prstGeom>
        </p:spPr>
      </p:pic>
    </p:spTree>
    <p:extLst>
      <p:ext uri="{BB962C8B-B14F-4D97-AF65-F5344CB8AC3E}">
        <p14:creationId xmlns:p14="http://schemas.microsoft.com/office/powerpoint/2010/main" val="39787131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Model Improvement</a:t>
            </a:r>
            <a:endParaRPr sz="2000" dirty="0"/>
          </a:p>
        </p:txBody>
      </p:sp>
      <p:pic>
        <p:nvPicPr>
          <p:cNvPr id="4" name="Picture 3">
            <a:extLst>
              <a:ext uri="{FF2B5EF4-FFF2-40B4-BE49-F238E27FC236}">
                <a16:creationId xmlns:a16="http://schemas.microsoft.com/office/drawing/2014/main" id="{630425B9-35A3-1C5D-BACF-BA768B9C2C54}"/>
              </a:ext>
            </a:extLst>
          </p:cNvPr>
          <p:cNvPicPr>
            <a:picLocks noChangeAspect="1"/>
          </p:cNvPicPr>
          <p:nvPr/>
        </p:nvPicPr>
        <p:blipFill>
          <a:blip r:embed="rId3"/>
          <a:stretch>
            <a:fillRect/>
          </a:stretch>
        </p:blipFill>
        <p:spPr>
          <a:xfrm>
            <a:off x="61473" y="647964"/>
            <a:ext cx="9144000" cy="1441010"/>
          </a:xfrm>
          <a:prstGeom prst="rect">
            <a:avLst/>
          </a:prstGeom>
        </p:spPr>
      </p:pic>
    </p:spTree>
    <p:extLst>
      <p:ext uri="{BB962C8B-B14F-4D97-AF65-F5344CB8AC3E}">
        <p14:creationId xmlns:p14="http://schemas.microsoft.com/office/powerpoint/2010/main" val="167328501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89921" y="361023"/>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Employee retention strategies</a:t>
            </a:r>
            <a:endParaRPr dirty="0"/>
          </a:p>
        </p:txBody>
      </p:sp>
      <p:sp>
        <p:nvSpPr>
          <p:cNvPr id="291" name="Google Shape;291;p43"/>
          <p:cNvSpPr txBox="1">
            <a:spLocks noGrp="1"/>
          </p:cNvSpPr>
          <p:nvPr>
            <p:ph type="subTitle" idx="1"/>
          </p:nvPr>
        </p:nvSpPr>
        <p:spPr>
          <a:xfrm>
            <a:off x="-1" y="670912"/>
            <a:ext cx="905407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400" dirty="0">
                <a:solidFill>
                  <a:schemeClr val="tx1"/>
                </a:solidFill>
                <a:latin typeface="+mj-lt"/>
              </a:rPr>
              <a:t>More specifically, as a HR manager, the aim is to devise employee retention (make employees stay) ideas through analysis, we want to ask ourselves a few questions throughout the process:</a:t>
            </a:r>
          </a:p>
          <a:p>
            <a:pPr algn="l">
              <a:buFont typeface="Arial" panose="020B0604020202020204" pitchFamily="34" charset="0"/>
              <a:buChar char="•"/>
            </a:pPr>
            <a:r>
              <a:rPr lang="en-US" sz="1400" dirty="0">
                <a:solidFill>
                  <a:schemeClr val="tx1"/>
                </a:solidFill>
                <a:latin typeface="+mj-lt"/>
              </a:rPr>
              <a:t>1. What could be indicators/reasons of an employee leaving the </a:t>
            </a:r>
            <a:r>
              <a:rPr lang="en-US" sz="1400" dirty="0" err="1">
                <a:solidFill>
                  <a:schemeClr val="tx1"/>
                </a:solidFill>
                <a:latin typeface="+mj-lt"/>
              </a:rPr>
              <a:t>organisation</a:t>
            </a:r>
            <a:r>
              <a:rPr lang="en-US" sz="1400" dirty="0">
                <a:solidFill>
                  <a:schemeClr val="tx1"/>
                </a:solidFill>
                <a:latin typeface="+mj-lt"/>
              </a:rPr>
              <a:t>? We need to explore more on this</a:t>
            </a:r>
          </a:p>
          <a:p>
            <a:pPr algn="l">
              <a:buFont typeface="Arial" panose="020B0604020202020204" pitchFamily="34" charset="0"/>
              <a:buChar char="•"/>
            </a:pPr>
            <a:r>
              <a:rPr lang="en-US" sz="1400" dirty="0">
                <a:solidFill>
                  <a:schemeClr val="tx1"/>
                </a:solidFill>
                <a:latin typeface="+mj-lt"/>
              </a:rPr>
              <a:t>2. From an employee's perspective, how can we appear more attractive/appealing towards an employee such as they remain loyal to the organization</a:t>
            </a:r>
          </a:p>
          <a:p>
            <a:pPr algn="l">
              <a:buFont typeface="Arial" panose="020B0604020202020204" pitchFamily="34" charset="0"/>
              <a:buChar char="•"/>
            </a:pPr>
            <a:r>
              <a:rPr lang="en-US" sz="1400" dirty="0">
                <a:solidFill>
                  <a:schemeClr val="tx1"/>
                </a:solidFill>
                <a:latin typeface="+mj-lt"/>
              </a:rPr>
              <a:t>3. What can we say about the each employee cluster</a:t>
            </a:r>
          </a:p>
        </p:txBody>
      </p:sp>
    </p:spTree>
    <p:extLst>
      <p:ext uri="{BB962C8B-B14F-4D97-AF65-F5344CB8AC3E}">
        <p14:creationId xmlns:p14="http://schemas.microsoft.com/office/powerpoint/2010/main" val="194374445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Dendrogram for Hierarchical Clustering</a:t>
            </a:r>
            <a:endParaRPr sz="2000" dirty="0"/>
          </a:p>
        </p:txBody>
      </p:sp>
      <p:pic>
        <p:nvPicPr>
          <p:cNvPr id="3" name="Picture 2">
            <a:extLst>
              <a:ext uri="{FF2B5EF4-FFF2-40B4-BE49-F238E27FC236}">
                <a16:creationId xmlns:a16="http://schemas.microsoft.com/office/drawing/2014/main" id="{1B8CBC43-E1B3-2F6C-9C7C-C921FA332682}"/>
              </a:ext>
            </a:extLst>
          </p:cNvPr>
          <p:cNvPicPr>
            <a:picLocks noChangeAspect="1"/>
          </p:cNvPicPr>
          <p:nvPr/>
        </p:nvPicPr>
        <p:blipFill>
          <a:blip r:embed="rId3"/>
          <a:stretch>
            <a:fillRect/>
          </a:stretch>
        </p:blipFill>
        <p:spPr>
          <a:xfrm>
            <a:off x="5210547" y="983556"/>
            <a:ext cx="3933453" cy="3176387"/>
          </a:xfrm>
          <a:prstGeom prst="rect">
            <a:avLst/>
          </a:prstGeom>
        </p:spPr>
      </p:pic>
      <p:sp>
        <p:nvSpPr>
          <p:cNvPr id="6" name="TextBox 5">
            <a:extLst>
              <a:ext uri="{FF2B5EF4-FFF2-40B4-BE49-F238E27FC236}">
                <a16:creationId xmlns:a16="http://schemas.microsoft.com/office/drawing/2014/main" id="{CEFC9116-1B96-7B96-171E-6C8CBF5EA4DA}"/>
              </a:ext>
            </a:extLst>
          </p:cNvPr>
          <p:cNvSpPr txBox="1"/>
          <p:nvPr/>
        </p:nvSpPr>
        <p:spPr>
          <a:xfrm>
            <a:off x="86446" y="583262"/>
            <a:ext cx="4936990" cy="4339650"/>
          </a:xfrm>
          <a:prstGeom prst="rect">
            <a:avLst/>
          </a:prstGeom>
          <a:noFill/>
        </p:spPr>
        <p:txBody>
          <a:bodyPr wrap="square">
            <a:spAutoFit/>
          </a:bodyPr>
          <a:lstStyle/>
          <a:p>
            <a:r>
              <a:rPr lang="en-US" sz="1200" b="0" dirty="0">
                <a:solidFill>
                  <a:schemeClr val="tx1"/>
                </a:solidFill>
                <a:effectLst/>
                <a:latin typeface="Montserrat" panose="00000500000000000000" pitchFamily="2" charset="0"/>
              </a:rPr>
              <a:t>Using the default parameters for agglomerative does not give us any </a:t>
            </a:r>
            <a:r>
              <a:rPr lang="en-US" sz="1200" dirty="0">
                <a:solidFill>
                  <a:schemeClr val="tx1"/>
                </a:solidFill>
                <a:latin typeface="Montserrat" panose="00000500000000000000" pitchFamily="2" charset="0"/>
              </a:rPr>
              <a:t>rich and informative </a:t>
            </a:r>
            <a:r>
              <a:rPr lang="en-US" sz="1200" b="0" dirty="0">
                <a:solidFill>
                  <a:schemeClr val="tx1"/>
                </a:solidFill>
                <a:effectLst/>
                <a:latin typeface="Montserrat" panose="00000500000000000000" pitchFamily="2" charset="0"/>
              </a:rPr>
              <a:t>clusters. Moreover, from the descriptive statistics, there is no significant difference between the clusters, at most it only distinguishes between employees with slightly higher salary and employees with lower salary. </a:t>
            </a:r>
          </a:p>
          <a:p>
            <a:r>
              <a:rPr lang="en-US" sz="1200" b="0" dirty="0">
                <a:solidFill>
                  <a:schemeClr val="tx1"/>
                </a:solidFill>
                <a:effectLst/>
                <a:latin typeface="Montserrat" panose="00000500000000000000" pitchFamily="2" charset="0"/>
              </a:rPr>
              <a:t>Hence, it would be hard for us to brainstorm any retention strategies for employees as there is not enough details. Hence we need to search for better clusters. </a:t>
            </a:r>
          </a:p>
          <a:p>
            <a:r>
              <a:rPr lang="en-US" sz="1200" b="0" dirty="0">
                <a:solidFill>
                  <a:schemeClr val="tx1"/>
                </a:solidFill>
                <a:effectLst/>
                <a:latin typeface="Montserrat" panose="00000500000000000000" pitchFamily="2" charset="0"/>
              </a:rPr>
              <a:t>To search for more quality clusters, we will plot a dendrogram, which plots the distances/dissimilarity between clusters in the vertical axis. The dendrogram is a result of the linking of points in a dataset. We are able to </a:t>
            </a:r>
            <a:r>
              <a:rPr lang="en-US" sz="1200" b="0" dirty="0" err="1">
                <a:solidFill>
                  <a:schemeClr val="tx1"/>
                </a:solidFill>
                <a:effectLst/>
                <a:latin typeface="Montserrat" panose="00000500000000000000" pitchFamily="2" charset="0"/>
              </a:rPr>
              <a:t>bette</a:t>
            </a:r>
            <a:r>
              <a:rPr lang="en-US" sz="1200" b="0" dirty="0">
                <a:solidFill>
                  <a:schemeClr val="tx1"/>
                </a:solidFill>
                <a:effectLst/>
                <a:latin typeface="Montserrat" panose="00000500000000000000" pitchFamily="2" charset="0"/>
              </a:rPr>
              <a:t> visualize the hierarchical clustering or merging process.</a:t>
            </a:r>
          </a:p>
          <a:p>
            <a:r>
              <a:rPr lang="en-US" sz="1200" b="0" dirty="0">
                <a:solidFill>
                  <a:schemeClr val="tx1"/>
                </a:solidFill>
                <a:effectLst/>
                <a:latin typeface="Montserrat" panose="00000500000000000000" pitchFamily="2" charset="0"/>
              </a:rPr>
              <a:t>2. With a dendrogram, we can select the number of clusters by drawing a line to cut the dendrogram when the clusters formed start becoming too similar. We can use a dendrogram to visualize the history of groupings and figure out the optimal number of clusters.</a:t>
            </a:r>
          </a:p>
          <a:p>
            <a:r>
              <a:rPr lang="en-US" sz="1200" b="0" dirty="0">
                <a:solidFill>
                  <a:schemeClr val="tx1"/>
                </a:solidFill>
                <a:effectLst/>
                <a:latin typeface="Montserrat" panose="00000500000000000000" pitchFamily="2" charset="0"/>
              </a:rPr>
              <a:t>3. Finding a good number of clusters is the same as finding the largest </a:t>
            </a:r>
            <a:r>
              <a:rPr lang="en-US" sz="1200" b="0" dirty="0" err="1">
                <a:solidFill>
                  <a:schemeClr val="tx1"/>
                </a:solidFill>
                <a:effectLst/>
                <a:latin typeface="Montserrat" panose="00000500000000000000" pitchFamily="2" charset="0"/>
              </a:rPr>
              <a:t>verical</a:t>
            </a:r>
            <a:r>
              <a:rPr lang="en-US" sz="1200" b="0" dirty="0">
                <a:solidFill>
                  <a:schemeClr val="tx1"/>
                </a:solidFill>
                <a:effectLst/>
                <a:latin typeface="Montserrat" panose="00000500000000000000" pitchFamily="2" charset="0"/>
              </a:rPr>
              <a:t> distance space that does not have any horizontal lines (which is the separation of clusters). This means that there's more separation between the clusters.</a:t>
            </a:r>
          </a:p>
        </p:txBody>
      </p:sp>
      <p:pic>
        <p:nvPicPr>
          <p:cNvPr id="8" name="Picture 7">
            <a:extLst>
              <a:ext uri="{FF2B5EF4-FFF2-40B4-BE49-F238E27FC236}">
                <a16:creationId xmlns:a16="http://schemas.microsoft.com/office/drawing/2014/main" id="{7BC5322A-FA9C-B6B9-CAC9-EC400E9BEE59}"/>
              </a:ext>
            </a:extLst>
          </p:cNvPr>
          <p:cNvPicPr>
            <a:picLocks noChangeAspect="1"/>
          </p:cNvPicPr>
          <p:nvPr/>
        </p:nvPicPr>
        <p:blipFill>
          <a:blip r:embed="rId4"/>
          <a:stretch>
            <a:fillRect/>
          </a:stretch>
        </p:blipFill>
        <p:spPr>
          <a:xfrm>
            <a:off x="0" y="4836484"/>
            <a:ext cx="9144000" cy="172855"/>
          </a:xfrm>
          <a:prstGeom prst="rect">
            <a:avLst/>
          </a:prstGeom>
        </p:spPr>
      </p:pic>
    </p:spTree>
    <p:extLst>
      <p:ext uri="{BB962C8B-B14F-4D97-AF65-F5344CB8AC3E}">
        <p14:creationId xmlns:p14="http://schemas.microsoft.com/office/powerpoint/2010/main" val="195830777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Hierarchical Clustering for k =3</a:t>
            </a:r>
            <a:endParaRPr sz="2000" dirty="0"/>
          </a:p>
        </p:txBody>
      </p:sp>
      <p:pic>
        <p:nvPicPr>
          <p:cNvPr id="4" name="Picture 3">
            <a:extLst>
              <a:ext uri="{FF2B5EF4-FFF2-40B4-BE49-F238E27FC236}">
                <a16:creationId xmlns:a16="http://schemas.microsoft.com/office/drawing/2014/main" id="{5E42AC71-5B26-864C-E5F2-E8FAD39ED21D}"/>
              </a:ext>
            </a:extLst>
          </p:cNvPr>
          <p:cNvPicPr>
            <a:picLocks noChangeAspect="1"/>
          </p:cNvPicPr>
          <p:nvPr/>
        </p:nvPicPr>
        <p:blipFill>
          <a:blip r:embed="rId3"/>
          <a:stretch>
            <a:fillRect/>
          </a:stretch>
        </p:blipFill>
        <p:spPr>
          <a:xfrm>
            <a:off x="3748692" y="0"/>
            <a:ext cx="5395308" cy="1929231"/>
          </a:xfrm>
          <a:prstGeom prst="rect">
            <a:avLst/>
          </a:prstGeom>
        </p:spPr>
      </p:pic>
      <p:sp>
        <p:nvSpPr>
          <p:cNvPr id="7" name="TextBox 6">
            <a:extLst>
              <a:ext uri="{FF2B5EF4-FFF2-40B4-BE49-F238E27FC236}">
                <a16:creationId xmlns:a16="http://schemas.microsoft.com/office/drawing/2014/main" id="{E4C05E2D-63B9-810E-4E9F-8DD52F9CC17E}"/>
              </a:ext>
            </a:extLst>
          </p:cNvPr>
          <p:cNvSpPr txBox="1"/>
          <p:nvPr/>
        </p:nvSpPr>
        <p:spPr>
          <a:xfrm>
            <a:off x="155602" y="974326"/>
            <a:ext cx="3040956" cy="3323987"/>
          </a:xfrm>
          <a:prstGeom prst="rect">
            <a:avLst/>
          </a:prstGeom>
          <a:noFill/>
        </p:spPr>
        <p:txBody>
          <a:bodyPr wrap="square">
            <a:spAutoFit/>
          </a:bodyPr>
          <a:lstStyle/>
          <a:p>
            <a:r>
              <a:rPr lang="en-US" dirty="0"/>
              <a:t>1. When K = 3, we note that the orange cluster is somewhat below average given that it is below the average silhouette score. Negative silhouette score for some data points is observed from the orange and blue cluster</a:t>
            </a:r>
          </a:p>
          <a:p>
            <a:r>
              <a:rPr lang="en-US" dirty="0"/>
              <a:t>2. Furthermore, there is a uneven size of clusters, with the dark blue cluster being the smallest size.</a:t>
            </a:r>
          </a:p>
          <a:p>
            <a:r>
              <a:rPr lang="en-US" dirty="0"/>
              <a:t>3. From the scatter plot, the yellow and dark blue clusters seems to be largely overlapping, however, there seems to be some separation among the pink cluster.</a:t>
            </a:r>
            <a:endParaRPr lang="en-SG" dirty="0"/>
          </a:p>
        </p:txBody>
      </p:sp>
    </p:spTree>
    <p:extLst>
      <p:ext uri="{BB962C8B-B14F-4D97-AF65-F5344CB8AC3E}">
        <p14:creationId xmlns:p14="http://schemas.microsoft.com/office/powerpoint/2010/main" val="800572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Hierarchical Clustering for k =3 (Cluster analysis)</a:t>
            </a:r>
            <a:endParaRPr sz="2000" dirty="0"/>
          </a:p>
        </p:txBody>
      </p:sp>
      <p:pic>
        <p:nvPicPr>
          <p:cNvPr id="3" name="Picture 2">
            <a:extLst>
              <a:ext uri="{FF2B5EF4-FFF2-40B4-BE49-F238E27FC236}">
                <a16:creationId xmlns:a16="http://schemas.microsoft.com/office/drawing/2014/main" id="{77614243-868D-C208-4367-6C77AE95135E}"/>
              </a:ext>
            </a:extLst>
          </p:cNvPr>
          <p:cNvPicPr>
            <a:picLocks noChangeAspect="1"/>
          </p:cNvPicPr>
          <p:nvPr/>
        </p:nvPicPr>
        <p:blipFill>
          <a:blip r:embed="rId3"/>
          <a:stretch>
            <a:fillRect/>
          </a:stretch>
        </p:blipFill>
        <p:spPr>
          <a:xfrm>
            <a:off x="0" y="852554"/>
            <a:ext cx="9144000" cy="810451"/>
          </a:xfrm>
          <a:prstGeom prst="rect">
            <a:avLst/>
          </a:prstGeom>
        </p:spPr>
      </p:pic>
      <p:pic>
        <p:nvPicPr>
          <p:cNvPr id="6" name="Picture 5">
            <a:extLst>
              <a:ext uri="{FF2B5EF4-FFF2-40B4-BE49-F238E27FC236}">
                <a16:creationId xmlns:a16="http://schemas.microsoft.com/office/drawing/2014/main" id="{98242734-26A9-9333-E37E-60F4CC75EECF}"/>
              </a:ext>
            </a:extLst>
          </p:cNvPr>
          <p:cNvPicPr>
            <a:picLocks noChangeAspect="1"/>
          </p:cNvPicPr>
          <p:nvPr/>
        </p:nvPicPr>
        <p:blipFill>
          <a:blip r:embed="rId4"/>
          <a:stretch>
            <a:fillRect/>
          </a:stretch>
        </p:blipFill>
        <p:spPr>
          <a:xfrm>
            <a:off x="0" y="1739650"/>
            <a:ext cx="9144000" cy="941901"/>
          </a:xfrm>
          <a:prstGeom prst="rect">
            <a:avLst/>
          </a:prstGeom>
        </p:spPr>
      </p:pic>
      <p:pic>
        <p:nvPicPr>
          <p:cNvPr id="9" name="Picture 8">
            <a:extLst>
              <a:ext uri="{FF2B5EF4-FFF2-40B4-BE49-F238E27FC236}">
                <a16:creationId xmlns:a16="http://schemas.microsoft.com/office/drawing/2014/main" id="{CF43A97A-3C73-404F-F7E3-A309CD0AFBEF}"/>
              </a:ext>
            </a:extLst>
          </p:cNvPr>
          <p:cNvPicPr>
            <a:picLocks noChangeAspect="1"/>
          </p:cNvPicPr>
          <p:nvPr/>
        </p:nvPicPr>
        <p:blipFill>
          <a:blip r:embed="rId5"/>
          <a:stretch>
            <a:fillRect/>
          </a:stretch>
        </p:blipFill>
        <p:spPr>
          <a:xfrm>
            <a:off x="6185647" y="2681551"/>
            <a:ext cx="2749227" cy="2571750"/>
          </a:xfrm>
          <a:prstGeom prst="rect">
            <a:avLst/>
          </a:prstGeom>
        </p:spPr>
      </p:pic>
    </p:spTree>
    <p:extLst>
      <p:ext uri="{BB962C8B-B14F-4D97-AF65-F5344CB8AC3E}">
        <p14:creationId xmlns:p14="http://schemas.microsoft.com/office/powerpoint/2010/main" val="32821032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15131"/>
            <a:ext cx="9804827"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000" dirty="0"/>
              <a:t>Selecting optimal clusters for K Prototypes</a:t>
            </a:r>
            <a:endParaRPr sz="2000" dirty="0"/>
          </a:p>
        </p:txBody>
      </p:sp>
      <p:pic>
        <p:nvPicPr>
          <p:cNvPr id="4" name="Picture 3">
            <a:extLst>
              <a:ext uri="{FF2B5EF4-FFF2-40B4-BE49-F238E27FC236}">
                <a16:creationId xmlns:a16="http://schemas.microsoft.com/office/drawing/2014/main" id="{7AAF6ABE-BF6B-43A2-88B0-6D54204C35E1}"/>
              </a:ext>
            </a:extLst>
          </p:cNvPr>
          <p:cNvPicPr>
            <a:picLocks noChangeAspect="1"/>
          </p:cNvPicPr>
          <p:nvPr/>
        </p:nvPicPr>
        <p:blipFill>
          <a:blip r:embed="rId3"/>
          <a:stretch>
            <a:fillRect/>
          </a:stretch>
        </p:blipFill>
        <p:spPr>
          <a:xfrm>
            <a:off x="4902413" y="0"/>
            <a:ext cx="4203166" cy="1938131"/>
          </a:xfrm>
          <a:prstGeom prst="rect">
            <a:avLst/>
          </a:prstGeom>
        </p:spPr>
      </p:pic>
      <p:sp>
        <p:nvSpPr>
          <p:cNvPr id="10" name="TextBox 9">
            <a:extLst>
              <a:ext uri="{FF2B5EF4-FFF2-40B4-BE49-F238E27FC236}">
                <a16:creationId xmlns:a16="http://schemas.microsoft.com/office/drawing/2014/main" id="{2C243076-EE96-3450-17DA-2D45CEDA352A}"/>
              </a:ext>
            </a:extLst>
          </p:cNvPr>
          <p:cNvSpPr txBox="1"/>
          <p:nvPr/>
        </p:nvSpPr>
        <p:spPr>
          <a:xfrm>
            <a:off x="38421" y="819474"/>
            <a:ext cx="3065929" cy="3970318"/>
          </a:xfrm>
          <a:prstGeom prst="rect">
            <a:avLst/>
          </a:prstGeom>
          <a:noFill/>
        </p:spPr>
        <p:txBody>
          <a:bodyPr wrap="square">
            <a:spAutoFit/>
          </a:bodyPr>
          <a:lstStyle/>
          <a:p>
            <a:r>
              <a:rPr lang="en-US" sz="1200" dirty="0"/>
              <a:t>Initially, we found out that the default number of clusters, (`</a:t>
            </a:r>
            <a:r>
              <a:rPr lang="en-US" sz="1200" dirty="0" err="1"/>
              <a:t>n_clusters</a:t>
            </a:r>
            <a:r>
              <a:rPr lang="en-US" sz="1200" dirty="0"/>
              <a:t> = 8`) did not provide quality or meaningful clusters. Some problems include the cluster size being too small, given that the thickness of </a:t>
            </a:r>
            <a:r>
              <a:rPr lang="en-US" sz="1200" dirty="0" err="1"/>
              <a:t>silhoette</a:t>
            </a:r>
            <a:r>
              <a:rPr lang="en-US" sz="1200" dirty="0"/>
              <a:t> plot is inconsistent among the clusters. There are some clusters with thick, while other clusters are quite large. Furthermore, from the scatter plot we noted that there were significant overlapping clusters. However our dataset is quite huge in terms of rows, hence this may be a issue for most models.</a:t>
            </a:r>
          </a:p>
          <a:p>
            <a:r>
              <a:rPr lang="en-US" sz="1200" dirty="0"/>
              <a:t>We also noted that some silhouette coefficients were negative, hence instances may be wrongly assigned, hence clusters may not be well defined.</a:t>
            </a:r>
          </a:p>
          <a:p>
            <a:r>
              <a:rPr lang="en-US" sz="1200" dirty="0"/>
              <a:t>3. Given these issues, our clusters may not be very distinct, as such interpretability and explicability may be an issue.</a:t>
            </a:r>
          </a:p>
          <a:p>
            <a:endParaRPr lang="en-US" sz="1200" dirty="0"/>
          </a:p>
        </p:txBody>
      </p:sp>
      <p:sp>
        <p:nvSpPr>
          <p:cNvPr id="12" name="TextBox 11">
            <a:extLst>
              <a:ext uri="{FF2B5EF4-FFF2-40B4-BE49-F238E27FC236}">
                <a16:creationId xmlns:a16="http://schemas.microsoft.com/office/drawing/2014/main" id="{3764B73A-EB46-5D83-2871-A4EFF800D8B1}"/>
              </a:ext>
            </a:extLst>
          </p:cNvPr>
          <p:cNvSpPr txBox="1"/>
          <p:nvPr/>
        </p:nvSpPr>
        <p:spPr>
          <a:xfrm>
            <a:off x="3507763" y="1958875"/>
            <a:ext cx="4936990" cy="2492990"/>
          </a:xfrm>
          <a:prstGeom prst="rect">
            <a:avLst/>
          </a:prstGeom>
          <a:noFill/>
        </p:spPr>
        <p:txBody>
          <a:bodyPr wrap="square">
            <a:spAutoFit/>
          </a:bodyPr>
          <a:lstStyle/>
          <a:p>
            <a:r>
              <a:rPr lang="en-US" sz="1200" dirty="0"/>
              <a:t>We will first plot an elbow plot to find the optimal number of clusters. The elbow plot is the clustering cost (which is defined as the sum of distance from each instance to its centroid), as a function of the number of clusters</a:t>
            </a:r>
          </a:p>
          <a:p>
            <a:r>
              <a:rPr lang="en-US" sz="1200" dirty="0"/>
              <a:t>2. We need to record the clustering cost of K-prototypes clustering from </a:t>
            </a:r>
            <a:r>
              <a:rPr lang="en-US" sz="1200" b="1" dirty="0"/>
              <a:t>.cost_ attribute</a:t>
            </a:r>
            <a:r>
              <a:rPr lang="en-US" sz="1200" dirty="0"/>
              <a:t>, as the number of clusters increase. As mentioned, the lower the cost, the more tightly packed the cluster is. However, the clustering cost obviously would decrease with an increase of clusters. Hence, we want to find the point where the elbow plot flattens (shows elbow shape). This is where the decrease in clustering cost slows down (stops dropping fast), which would mean that the optimal number cluster would be around that area, and increasing more would not provide significant improvements</a:t>
            </a:r>
            <a:endParaRPr lang="en-SG" sz="1200" dirty="0"/>
          </a:p>
        </p:txBody>
      </p:sp>
      <p:pic>
        <p:nvPicPr>
          <p:cNvPr id="14" name="Picture 13">
            <a:extLst>
              <a:ext uri="{FF2B5EF4-FFF2-40B4-BE49-F238E27FC236}">
                <a16:creationId xmlns:a16="http://schemas.microsoft.com/office/drawing/2014/main" id="{12000BEF-8D5E-5AA5-8008-6CD30D3670A5}"/>
              </a:ext>
            </a:extLst>
          </p:cNvPr>
          <p:cNvPicPr>
            <a:picLocks noChangeAspect="1"/>
          </p:cNvPicPr>
          <p:nvPr/>
        </p:nvPicPr>
        <p:blipFill>
          <a:blip r:embed="rId4"/>
          <a:stretch>
            <a:fillRect/>
          </a:stretch>
        </p:blipFill>
        <p:spPr>
          <a:xfrm>
            <a:off x="3404026" y="4472609"/>
            <a:ext cx="5916705" cy="408546"/>
          </a:xfrm>
          <a:prstGeom prst="rect">
            <a:avLst/>
          </a:prstGeom>
        </p:spPr>
      </p:pic>
    </p:spTree>
    <p:extLst>
      <p:ext uri="{BB962C8B-B14F-4D97-AF65-F5344CB8AC3E}">
        <p14:creationId xmlns:p14="http://schemas.microsoft.com/office/powerpoint/2010/main" val="1306038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pic>
        <p:nvPicPr>
          <p:cNvPr id="3" name="Picture 2">
            <a:extLst>
              <a:ext uri="{FF2B5EF4-FFF2-40B4-BE49-F238E27FC236}">
                <a16:creationId xmlns:a16="http://schemas.microsoft.com/office/drawing/2014/main" id="{09D23CE2-A5C6-6076-B9AF-581ABD14F274}"/>
              </a:ext>
            </a:extLst>
          </p:cNvPr>
          <p:cNvPicPr>
            <a:picLocks noChangeAspect="1"/>
          </p:cNvPicPr>
          <p:nvPr/>
        </p:nvPicPr>
        <p:blipFill>
          <a:blip r:embed="rId3"/>
          <a:stretch>
            <a:fillRect/>
          </a:stretch>
        </p:blipFill>
        <p:spPr>
          <a:xfrm>
            <a:off x="4519399" y="212044"/>
            <a:ext cx="4624602" cy="1638142"/>
          </a:xfrm>
          <a:prstGeom prst="rect">
            <a:avLst/>
          </a:prstGeom>
        </p:spPr>
      </p:pic>
      <p:pic>
        <p:nvPicPr>
          <p:cNvPr id="6" name="Picture 5">
            <a:extLst>
              <a:ext uri="{FF2B5EF4-FFF2-40B4-BE49-F238E27FC236}">
                <a16:creationId xmlns:a16="http://schemas.microsoft.com/office/drawing/2014/main" id="{DD1D7CC5-6F4A-066A-D438-84C356B1C359}"/>
              </a:ext>
            </a:extLst>
          </p:cNvPr>
          <p:cNvPicPr>
            <a:picLocks noChangeAspect="1"/>
          </p:cNvPicPr>
          <p:nvPr/>
        </p:nvPicPr>
        <p:blipFill>
          <a:blip r:embed="rId4"/>
          <a:stretch>
            <a:fillRect/>
          </a:stretch>
        </p:blipFill>
        <p:spPr>
          <a:xfrm>
            <a:off x="85329" y="3469480"/>
            <a:ext cx="9058671" cy="1344601"/>
          </a:xfrm>
          <a:prstGeom prst="rect">
            <a:avLst/>
          </a:prstGeom>
        </p:spPr>
      </p:pic>
      <p:sp>
        <p:nvSpPr>
          <p:cNvPr id="16" name="Title 1">
            <a:extLst>
              <a:ext uri="{FF2B5EF4-FFF2-40B4-BE49-F238E27FC236}">
                <a16:creationId xmlns:a16="http://schemas.microsoft.com/office/drawing/2014/main" id="{7E9A30C9-BF1B-1886-2422-3F00CE5AEEE4}"/>
              </a:ext>
            </a:extLst>
          </p:cNvPr>
          <p:cNvSpPr txBox="1">
            <a:spLocks/>
          </p:cNvSpPr>
          <p:nvPr/>
        </p:nvSpPr>
        <p:spPr>
          <a:xfrm>
            <a:off x="-501748" y="329419"/>
            <a:ext cx="4323000" cy="497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4800"/>
              <a:buFont typeface="Vidaloka"/>
              <a:buNone/>
              <a:defRPr sz="3000" b="0" i="0" u="none" strike="noStrike" cap="none">
                <a:solidFill>
                  <a:schemeClr val="dk1"/>
                </a:solidFill>
                <a:latin typeface="Vidaloka"/>
                <a:ea typeface="Vidaloka"/>
                <a:cs typeface="Vidaloka"/>
                <a:sym typeface="Vidaloka"/>
              </a:defRPr>
            </a:lvl1pPr>
            <a:lvl2pPr marR="0" lvl="1"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2pPr>
            <a:lvl3pPr marR="0" lvl="2"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3pPr>
            <a:lvl4pPr marR="0" lvl="3"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4pPr>
            <a:lvl5pPr marR="0" lvl="4"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5pPr>
            <a:lvl6pPr marR="0" lvl="5"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6pPr>
            <a:lvl7pPr marR="0" lvl="6"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7pPr>
            <a:lvl8pPr marR="0" lvl="7"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8pPr>
            <a:lvl9pPr marR="0" lvl="8" algn="ctr" rtl="0">
              <a:lnSpc>
                <a:spcPct val="100000"/>
              </a:lnSpc>
              <a:spcBef>
                <a:spcPts val="0"/>
              </a:spcBef>
              <a:spcAft>
                <a:spcPts val="0"/>
              </a:spcAft>
              <a:buClr>
                <a:schemeClr val="dk1"/>
              </a:buClr>
              <a:buSzPts val="4800"/>
              <a:buFont typeface="Crimson Text"/>
              <a:buNone/>
              <a:defRPr sz="4800" b="0" i="1" u="none" strike="noStrike" cap="none">
                <a:solidFill>
                  <a:schemeClr val="dk1"/>
                </a:solidFill>
                <a:latin typeface="Crimson Text"/>
                <a:ea typeface="Crimson Text"/>
                <a:cs typeface="Crimson Text"/>
                <a:sym typeface="Crimson Text"/>
              </a:defRPr>
            </a:lvl9pPr>
          </a:lstStyle>
          <a:p>
            <a:r>
              <a:rPr lang="en-SG" dirty="0"/>
              <a:t>K Prototypes (K=4)</a:t>
            </a:r>
          </a:p>
        </p:txBody>
      </p:sp>
      <p:pic>
        <p:nvPicPr>
          <p:cNvPr id="4" name="Picture 3">
            <a:extLst>
              <a:ext uri="{FF2B5EF4-FFF2-40B4-BE49-F238E27FC236}">
                <a16:creationId xmlns:a16="http://schemas.microsoft.com/office/drawing/2014/main" id="{BC7671A5-24EA-8ABD-EED4-DC3317106E7B}"/>
              </a:ext>
            </a:extLst>
          </p:cNvPr>
          <p:cNvPicPr>
            <a:picLocks noChangeAspect="1"/>
          </p:cNvPicPr>
          <p:nvPr/>
        </p:nvPicPr>
        <p:blipFill>
          <a:blip r:embed="rId5"/>
          <a:stretch>
            <a:fillRect/>
          </a:stretch>
        </p:blipFill>
        <p:spPr>
          <a:xfrm>
            <a:off x="0" y="1973733"/>
            <a:ext cx="9144000" cy="1372199"/>
          </a:xfrm>
          <a:prstGeom prst="rect">
            <a:avLst/>
          </a:prstGeom>
        </p:spPr>
      </p:pic>
    </p:spTree>
    <p:extLst>
      <p:ext uri="{BB962C8B-B14F-4D97-AF65-F5344CB8AC3E}">
        <p14:creationId xmlns:p14="http://schemas.microsoft.com/office/powerpoint/2010/main" val="13658073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7C4D-43FB-D79F-58ED-B7249034F39E}"/>
              </a:ext>
            </a:extLst>
          </p:cNvPr>
          <p:cNvSpPr>
            <a:spLocks noGrp="1"/>
          </p:cNvSpPr>
          <p:nvPr>
            <p:ph type="title"/>
          </p:nvPr>
        </p:nvSpPr>
        <p:spPr>
          <a:xfrm>
            <a:off x="-424908" y="212044"/>
            <a:ext cx="4323000" cy="497700"/>
          </a:xfrm>
        </p:spPr>
        <p:txBody>
          <a:bodyPr/>
          <a:lstStyle/>
          <a:p>
            <a:r>
              <a:rPr lang="en-SG" dirty="0"/>
              <a:t>K Prototypes (K=5)</a:t>
            </a:r>
          </a:p>
        </p:txBody>
      </p:sp>
      <p:sp>
        <p:nvSpPr>
          <p:cNvPr id="3" name="Subtitle 2">
            <a:extLst>
              <a:ext uri="{FF2B5EF4-FFF2-40B4-BE49-F238E27FC236}">
                <a16:creationId xmlns:a16="http://schemas.microsoft.com/office/drawing/2014/main" id="{B2B13124-C680-9CE9-8C65-2EA9AE271018}"/>
              </a:ext>
            </a:extLst>
          </p:cNvPr>
          <p:cNvSpPr>
            <a:spLocks noGrp="1"/>
          </p:cNvSpPr>
          <p:nvPr>
            <p:ph type="subTitle" idx="1"/>
          </p:nvPr>
        </p:nvSpPr>
        <p:spPr>
          <a:xfrm>
            <a:off x="-231789" y="1093345"/>
            <a:ext cx="4803789" cy="997200"/>
          </a:xfrm>
        </p:spPr>
        <p:txBody>
          <a:bodyPr/>
          <a:lstStyle/>
          <a:p>
            <a:pPr algn="l">
              <a:buFont typeface="Arial" panose="020B0604020202020204" pitchFamily="34" charset="0"/>
              <a:buChar char="•"/>
            </a:pPr>
            <a:r>
              <a:rPr lang="en-US" sz="1400" dirty="0"/>
              <a:t>For k =5, we are able to derive the same set of cluster characteristics as of k =4. Uneven cluster size is also observed as seen from thickness of silhouette plot. However, orange cluster in the corner of the scatter plot seems pretty well defined Likewise, we are not able to understand employee groups that have resign. </a:t>
            </a:r>
            <a:endParaRPr lang="en-SG" sz="1400" dirty="0"/>
          </a:p>
        </p:txBody>
      </p:sp>
      <p:pic>
        <p:nvPicPr>
          <p:cNvPr id="4" name="Picture 3">
            <a:extLst>
              <a:ext uri="{FF2B5EF4-FFF2-40B4-BE49-F238E27FC236}">
                <a16:creationId xmlns:a16="http://schemas.microsoft.com/office/drawing/2014/main" id="{0DEF669B-9F01-1E47-E0D9-C4EA00CBC103}"/>
              </a:ext>
            </a:extLst>
          </p:cNvPr>
          <p:cNvPicPr>
            <a:picLocks noChangeAspect="1"/>
          </p:cNvPicPr>
          <p:nvPr/>
        </p:nvPicPr>
        <p:blipFill>
          <a:blip r:embed="rId2"/>
          <a:stretch>
            <a:fillRect/>
          </a:stretch>
        </p:blipFill>
        <p:spPr>
          <a:xfrm>
            <a:off x="4456738" y="1361963"/>
            <a:ext cx="4687262" cy="1643752"/>
          </a:xfrm>
          <a:prstGeom prst="rect">
            <a:avLst/>
          </a:prstGeom>
        </p:spPr>
      </p:pic>
      <p:pic>
        <p:nvPicPr>
          <p:cNvPr id="5" name="Picture 4">
            <a:extLst>
              <a:ext uri="{FF2B5EF4-FFF2-40B4-BE49-F238E27FC236}">
                <a16:creationId xmlns:a16="http://schemas.microsoft.com/office/drawing/2014/main" id="{B953A2F3-AFD9-1D8F-C3B2-591CA9FDE0AF}"/>
              </a:ext>
            </a:extLst>
          </p:cNvPr>
          <p:cNvPicPr>
            <a:picLocks noChangeAspect="1"/>
          </p:cNvPicPr>
          <p:nvPr/>
        </p:nvPicPr>
        <p:blipFill>
          <a:blip r:embed="rId3"/>
          <a:stretch>
            <a:fillRect/>
          </a:stretch>
        </p:blipFill>
        <p:spPr>
          <a:xfrm>
            <a:off x="146105" y="3541701"/>
            <a:ext cx="8851789" cy="1389755"/>
          </a:xfrm>
          <a:prstGeom prst="rect">
            <a:avLst/>
          </a:prstGeom>
        </p:spPr>
      </p:pic>
    </p:spTree>
    <p:extLst>
      <p:ext uri="{BB962C8B-B14F-4D97-AF65-F5344CB8AC3E}">
        <p14:creationId xmlns:p14="http://schemas.microsoft.com/office/powerpoint/2010/main" val="39048263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7C4D-43FB-D79F-58ED-B7249034F39E}"/>
              </a:ext>
            </a:extLst>
          </p:cNvPr>
          <p:cNvSpPr>
            <a:spLocks noGrp="1"/>
          </p:cNvSpPr>
          <p:nvPr>
            <p:ph type="title"/>
          </p:nvPr>
        </p:nvSpPr>
        <p:spPr>
          <a:xfrm>
            <a:off x="-424908" y="212044"/>
            <a:ext cx="4323000" cy="497700"/>
          </a:xfrm>
        </p:spPr>
        <p:txBody>
          <a:bodyPr/>
          <a:lstStyle/>
          <a:p>
            <a:r>
              <a:rPr lang="en-SG" dirty="0"/>
              <a:t>K Prototypes (K=6)</a:t>
            </a:r>
          </a:p>
        </p:txBody>
      </p:sp>
      <p:sp>
        <p:nvSpPr>
          <p:cNvPr id="3" name="Subtitle 2">
            <a:extLst>
              <a:ext uri="{FF2B5EF4-FFF2-40B4-BE49-F238E27FC236}">
                <a16:creationId xmlns:a16="http://schemas.microsoft.com/office/drawing/2014/main" id="{B2B13124-C680-9CE9-8C65-2EA9AE271018}"/>
              </a:ext>
            </a:extLst>
          </p:cNvPr>
          <p:cNvSpPr>
            <a:spLocks noGrp="1"/>
          </p:cNvSpPr>
          <p:nvPr>
            <p:ph type="subTitle" idx="1"/>
          </p:nvPr>
        </p:nvSpPr>
        <p:spPr>
          <a:xfrm>
            <a:off x="-176732" y="2883105"/>
            <a:ext cx="9320732" cy="997200"/>
          </a:xfrm>
        </p:spPr>
        <p:txBody>
          <a:bodyPr/>
          <a:lstStyle/>
          <a:p>
            <a:r>
              <a:rPr lang="en-SG" sz="1400" dirty="0"/>
              <a:t>Overall, </a:t>
            </a:r>
            <a:r>
              <a:rPr lang="en-US" sz="1400" dirty="0"/>
              <a:t>K =6 gives the best variation in characteristics, while k =4 has a decent silhouette score of 0.24</a:t>
            </a:r>
            <a:endParaRPr lang="en-SG" sz="1400" dirty="0"/>
          </a:p>
        </p:txBody>
      </p:sp>
      <p:pic>
        <p:nvPicPr>
          <p:cNvPr id="6" name="Picture 5">
            <a:extLst>
              <a:ext uri="{FF2B5EF4-FFF2-40B4-BE49-F238E27FC236}">
                <a16:creationId xmlns:a16="http://schemas.microsoft.com/office/drawing/2014/main" id="{EF976004-CC04-8518-F126-33FFE9150F78}"/>
              </a:ext>
            </a:extLst>
          </p:cNvPr>
          <p:cNvPicPr>
            <a:picLocks noChangeAspect="1"/>
          </p:cNvPicPr>
          <p:nvPr/>
        </p:nvPicPr>
        <p:blipFill>
          <a:blip r:embed="rId2"/>
          <a:stretch>
            <a:fillRect/>
          </a:stretch>
        </p:blipFill>
        <p:spPr>
          <a:xfrm>
            <a:off x="4178207" y="158276"/>
            <a:ext cx="4858468" cy="1731995"/>
          </a:xfrm>
          <a:prstGeom prst="rect">
            <a:avLst/>
          </a:prstGeom>
        </p:spPr>
      </p:pic>
      <p:pic>
        <p:nvPicPr>
          <p:cNvPr id="8" name="Picture 7">
            <a:extLst>
              <a:ext uri="{FF2B5EF4-FFF2-40B4-BE49-F238E27FC236}">
                <a16:creationId xmlns:a16="http://schemas.microsoft.com/office/drawing/2014/main" id="{BC5626F8-B787-0723-4F9A-EF27B63D2CA5}"/>
              </a:ext>
            </a:extLst>
          </p:cNvPr>
          <p:cNvPicPr>
            <a:picLocks noChangeAspect="1"/>
          </p:cNvPicPr>
          <p:nvPr/>
        </p:nvPicPr>
        <p:blipFill>
          <a:blip r:embed="rId3"/>
          <a:stretch>
            <a:fillRect/>
          </a:stretch>
        </p:blipFill>
        <p:spPr>
          <a:xfrm>
            <a:off x="165909" y="3410660"/>
            <a:ext cx="8486815" cy="1504377"/>
          </a:xfrm>
          <a:prstGeom prst="rect">
            <a:avLst/>
          </a:prstGeom>
        </p:spPr>
      </p:pic>
      <p:pic>
        <p:nvPicPr>
          <p:cNvPr id="10" name="Picture 9">
            <a:extLst>
              <a:ext uri="{FF2B5EF4-FFF2-40B4-BE49-F238E27FC236}">
                <a16:creationId xmlns:a16="http://schemas.microsoft.com/office/drawing/2014/main" id="{0AFFA554-38B4-9C5F-4255-529D50C2B9E0}"/>
              </a:ext>
            </a:extLst>
          </p:cNvPr>
          <p:cNvPicPr>
            <a:picLocks noChangeAspect="1"/>
          </p:cNvPicPr>
          <p:nvPr/>
        </p:nvPicPr>
        <p:blipFill>
          <a:blip r:embed="rId4"/>
          <a:stretch>
            <a:fillRect/>
          </a:stretch>
        </p:blipFill>
        <p:spPr>
          <a:xfrm>
            <a:off x="0" y="2260395"/>
            <a:ext cx="9144000" cy="622710"/>
          </a:xfrm>
          <a:prstGeom prst="rect">
            <a:avLst/>
          </a:prstGeom>
        </p:spPr>
      </p:pic>
    </p:spTree>
    <p:extLst>
      <p:ext uri="{BB962C8B-B14F-4D97-AF65-F5344CB8AC3E}">
        <p14:creationId xmlns:p14="http://schemas.microsoft.com/office/powerpoint/2010/main" val="231632544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7C4D-43FB-D79F-58ED-B7249034F39E}"/>
              </a:ext>
            </a:extLst>
          </p:cNvPr>
          <p:cNvSpPr>
            <a:spLocks noGrp="1"/>
          </p:cNvSpPr>
          <p:nvPr>
            <p:ph type="title"/>
          </p:nvPr>
        </p:nvSpPr>
        <p:spPr>
          <a:xfrm>
            <a:off x="-424908" y="212044"/>
            <a:ext cx="4323000" cy="497700"/>
          </a:xfrm>
        </p:spPr>
        <p:txBody>
          <a:bodyPr/>
          <a:lstStyle/>
          <a:p>
            <a:r>
              <a:rPr lang="en-SG" dirty="0"/>
              <a:t>K Prototypes (K=6)</a:t>
            </a:r>
          </a:p>
        </p:txBody>
      </p:sp>
      <p:sp>
        <p:nvSpPr>
          <p:cNvPr id="3" name="Subtitle 2">
            <a:extLst>
              <a:ext uri="{FF2B5EF4-FFF2-40B4-BE49-F238E27FC236}">
                <a16:creationId xmlns:a16="http://schemas.microsoft.com/office/drawing/2014/main" id="{B2B13124-C680-9CE9-8C65-2EA9AE271018}"/>
              </a:ext>
            </a:extLst>
          </p:cNvPr>
          <p:cNvSpPr>
            <a:spLocks noGrp="1"/>
          </p:cNvSpPr>
          <p:nvPr>
            <p:ph type="subTitle" idx="1"/>
          </p:nvPr>
        </p:nvSpPr>
        <p:spPr/>
        <p:txBody>
          <a:bodyPr/>
          <a:lstStyle/>
          <a:p>
            <a:endParaRPr lang="en-SG" dirty="0"/>
          </a:p>
        </p:txBody>
      </p:sp>
      <p:pic>
        <p:nvPicPr>
          <p:cNvPr id="6" name="Picture 5">
            <a:extLst>
              <a:ext uri="{FF2B5EF4-FFF2-40B4-BE49-F238E27FC236}">
                <a16:creationId xmlns:a16="http://schemas.microsoft.com/office/drawing/2014/main" id="{EF976004-CC04-8518-F126-33FFE9150F78}"/>
              </a:ext>
            </a:extLst>
          </p:cNvPr>
          <p:cNvPicPr>
            <a:picLocks noChangeAspect="1"/>
          </p:cNvPicPr>
          <p:nvPr/>
        </p:nvPicPr>
        <p:blipFill>
          <a:blip r:embed="rId2"/>
          <a:stretch>
            <a:fillRect/>
          </a:stretch>
        </p:blipFill>
        <p:spPr>
          <a:xfrm>
            <a:off x="4178207" y="158276"/>
            <a:ext cx="4858468" cy="1731995"/>
          </a:xfrm>
          <a:prstGeom prst="rect">
            <a:avLst/>
          </a:prstGeom>
        </p:spPr>
      </p:pic>
      <p:pic>
        <p:nvPicPr>
          <p:cNvPr id="8" name="Picture 7">
            <a:extLst>
              <a:ext uri="{FF2B5EF4-FFF2-40B4-BE49-F238E27FC236}">
                <a16:creationId xmlns:a16="http://schemas.microsoft.com/office/drawing/2014/main" id="{BC5626F8-B787-0723-4F9A-EF27B63D2CA5}"/>
              </a:ext>
            </a:extLst>
          </p:cNvPr>
          <p:cNvPicPr>
            <a:picLocks noChangeAspect="1"/>
          </p:cNvPicPr>
          <p:nvPr/>
        </p:nvPicPr>
        <p:blipFill>
          <a:blip r:embed="rId3"/>
          <a:stretch>
            <a:fillRect/>
          </a:stretch>
        </p:blipFill>
        <p:spPr>
          <a:xfrm>
            <a:off x="165909" y="3410660"/>
            <a:ext cx="8486815" cy="1504377"/>
          </a:xfrm>
          <a:prstGeom prst="rect">
            <a:avLst/>
          </a:prstGeom>
        </p:spPr>
      </p:pic>
      <p:pic>
        <p:nvPicPr>
          <p:cNvPr id="10" name="Picture 9">
            <a:extLst>
              <a:ext uri="{FF2B5EF4-FFF2-40B4-BE49-F238E27FC236}">
                <a16:creationId xmlns:a16="http://schemas.microsoft.com/office/drawing/2014/main" id="{0AFFA554-38B4-9C5F-4255-529D50C2B9E0}"/>
              </a:ext>
            </a:extLst>
          </p:cNvPr>
          <p:cNvPicPr>
            <a:picLocks noChangeAspect="1"/>
          </p:cNvPicPr>
          <p:nvPr/>
        </p:nvPicPr>
        <p:blipFill>
          <a:blip r:embed="rId4"/>
          <a:stretch>
            <a:fillRect/>
          </a:stretch>
        </p:blipFill>
        <p:spPr>
          <a:xfrm>
            <a:off x="0" y="2260395"/>
            <a:ext cx="9144000" cy="622710"/>
          </a:xfrm>
          <a:prstGeom prst="rect">
            <a:avLst/>
          </a:prstGeom>
        </p:spPr>
      </p:pic>
    </p:spTree>
    <p:extLst>
      <p:ext uri="{BB962C8B-B14F-4D97-AF65-F5344CB8AC3E}">
        <p14:creationId xmlns:p14="http://schemas.microsoft.com/office/powerpoint/2010/main" val="132144122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7C4D-43FB-D79F-58ED-B7249034F39E}"/>
              </a:ext>
            </a:extLst>
          </p:cNvPr>
          <p:cNvSpPr>
            <a:spLocks noGrp="1"/>
          </p:cNvSpPr>
          <p:nvPr>
            <p:ph type="title"/>
          </p:nvPr>
        </p:nvSpPr>
        <p:spPr>
          <a:xfrm>
            <a:off x="-240492" y="219728"/>
            <a:ext cx="8354831" cy="497700"/>
          </a:xfrm>
        </p:spPr>
        <p:txBody>
          <a:bodyPr/>
          <a:lstStyle/>
          <a:p>
            <a:r>
              <a:rPr lang="en-SG" dirty="0"/>
              <a:t>Unsupervised Feature selection</a:t>
            </a:r>
          </a:p>
        </p:txBody>
      </p:sp>
      <p:sp>
        <p:nvSpPr>
          <p:cNvPr id="3" name="Subtitle 2">
            <a:extLst>
              <a:ext uri="{FF2B5EF4-FFF2-40B4-BE49-F238E27FC236}">
                <a16:creationId xmlns:a16="http://schemas.microsoft.com/office/drawing/2014/main" id="{B2B13124-C680-9CE9-8C65-2EA9AE271018}"/>
              </a:ext>
            </a:extLst>
          </p:cNvPr>
          <p:cNvSpPr>
            <a:spLocks noGrp="1"/>
          </p:cNvSpPr>
          <p:nvPr>
            <p:ph type="subTitle" idx="1"/>
          </p:nvPr>
        </p:nvSpPr>
        <p:spPr/>
        <p:txBody>
          <a:bodyPr/>
          <a:lstStyle/>
          <a:p>
            <a:endParaRPr lang="en-SG" dirty="0"/>
          </a:p>
        </p:txBody>
      </p:sp>
      <p:pic>
        <p:nvPicPr>
          <p:cNvPr id="5" name="Picture 4">
            <a:extLst>
              <a:ext uri="{FF2B5EF4-FFF2-40B4-BE49-F238E27FC236}">
                <a16:creationId xmlns:a16="http://schemas.microsoft.com/office/drawing/2014/main" id="{4879FCD3-75EF-371E-6C83-92137C634C16}"/>
              </a:ext>
            </a:extLst>
          </p:cNvPr>
          <p:cNvPicPr>
            <a:picLocks noChangeAspect="1"/>
          </p:cNvPicPr>
          <p:nvPr/>
        </p:nvPicPr>
        <p:blipFill>
          <a:blip r:embed="rId2"/>
          <a:stretch>
            <a:fillRect/>
          </a:stretch>
        </p:blipFill>
        <p:spPr>
          <a:xfrm>
            <a:off x="25588" y="817682"/>
            <a:ext cx="9144000" cy="1152469"/>
          </a:xfrm>
          <a:prstGeom prst="rect">
            <a:avLst/>
          </a:prstGeom>
        </p:spPr>
      </p:pic>
      <p:pic>
        <p:nvPicPr>
          <p:cNvPr id="9" name="Picture 8">
            <a:extLst>
              <a:ext uri="{FF2B5EF4-FFF2-40B4-BE49-F238E27FC236}">
                <a16:creationId xmlns:a16="http://schemas.microsoft.com/office/drawing/2014/main" id="{4E6CFADB-B8D5-8550-55F1-B1A5F982C274}"/>
              </a:ext>
            </a:extLst>
          </p:cNvPr>
          <p:cNvPicPr>
            <a:picLocks noChangeAspect="1"/>
          </p:cNvPicPr>
          <p:nvPr/>
        </p:nvPicPr>
        <p:blipFill>
          <a:blip r:embed="rId3"/>
          <a:stretch>
            <a:fillRect/>
          </a:stretch>
        </p:blipFill>
        <p:spPr>
          <a:xfrm>
            <a:off x="76840" y="2200916"/>
            <a:ext cx="4187799" cy="1498702"/>
          </a:xfrm>
          <a:prstGeom prst="rect">
            <a:avLst/>
          </a:prstGeom>
        </p:spPr>
      </p:pic>
      <p:pic>
        <p:nvPicPr>
          <p:cNvPr id="12" name="Picture 11">
            <a:extLst>
              <a:ext uri="{FF2B5EF4-FFF2-40B4-BE49-F238E27FC236}">
                <a16:creationId xmlns:a16="http://schemas.microsoft.com/office/drawing/2014/main" id="{A7C96429-3C98-F9BE-CF4E-76A5773C3E8D}"/>
              </a:ext>
            </a:extLst>
          </p:cNvPr>
          <p:cNvPicPr>
            <a:picLocks noChangeAspect="1"/>
          </p:cNvPicPr>
          <p:nvPr/>
        </p:nvPicPr>
        <p:blipFill>
          <a:blip r:embed="rId4"/>
          <a:stretch>
            <a:fillRect/>
          </a:stretch>
        </p:blipFill>
        <p:spPr>
          <a:xfrm>
            <a:off x="4264637" y="2176315"/>
            <a:ext cx="4956202" cy="1498702"/>
          </a:xfrm>
          <a:prstGeom prst="rect">
            <a:avLst/>
          </a:prstGeom>
        </p:spPr>
      </p:pic>
      <p:sp>
        <p:nvSpPr>
          <p:cNvPr id="13" name="TextBox 12">
            <a:extLst>
              <a:ext uri="{FF2B5EF4-FFF2-40B4-BE49-F238E27FC236}">
                <a16:creationId xmlns:a16="http://schemas.microsoft.com/office/drawing/2014/main" id="{7AF3A0A0-270F-CC3E-8324-F623E15F0B32}"/>
              </a:ext>
            </a:extLst>
          </p:cNvPr>
          <p:cNvSpPr txBox="1"/>
          <p:nvPr/>
        </p:nvSpPr>
        <p:spPr>
          <a:xfrm>
            <a:off x="1974796" y="2157967"/>
            <a:ext cx="7299832" cy="307777"/>
          </a:xfrm>
          <a:prstGeom prst="rect">
            <a:avLst/>
          </a:prstGeom>
          <a:noFill/>
        </p:spPr>
        <p:txBody>
          <a:bodyPr wrap="square" rtlCol="0">
            <a:spAutoFit/>
          </a:bodyPr>
          <a:lstStyle/>
          <a:p>
            <a:r>
              <a:rPr lang="en-SG" b="1" dirty="0"/>
              <a:t>Clustering cost                                                        Silhouette score Line plot</a:t>
            </a:r>
          </a:p>
        </p:txBody>
      </p:sp>
      <p:pic>
        <p:nvPicPr>
          <p:cNvPr id="15" name="Picture 14">
            <a:extLst>
              <a:ext uri="{FF2B5EF4-FFF2-40B4-BE49-F238E27FC236}">
                <a16:creationId xmlns:a16="http://schemas.microsoft.com/office/drawing/2014/main" id="{9918733B-471D-0BF5-E6A1-5FB568A97F57}"/>
              </a:ext>
            </a:extLst>
          </p:cNvPr>
          <p:cNvPicPr>
            <a:picLocks noChangeAspect="1"/>
          </p:cNvPicPr>
          <p:nvPr/>
        </p:nvPicPr>
        <p:blipFill>
          <a:blip r:embed="rId5"/>
          <a:stretch>
            <a:fillRect/>
          </a:stretch>
        </p:blipFill>
        <p:spPr>
          <a:xfrm>
            <a:off x="25588" y="3724219"/>
            <a:ext cx="9144000" cy="1324707"/>
          </a:xfrm>
          <a:prstGeom prst="rect">
            <a:avLst/>
          </a:prstGeom>
        </p:spPr>
      </p:pic>
    </p:spTree>
    <p:extLst>
      <p:ext uri="{BB962C8B-B14F-4D97-AF65-F5344CB8AC3E}">
        <p14:creationId xmlns:p14="http://schemas.microsoft.com/office/powerpoint/2010/main" val="345510742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7C4D-43FB-D79F-58ED-B7249034F39E}"/>
              </a:ext>
            </a:extLst>
          </p:cNvPr>
          <p:cNvSpPr>
            <a:spLocks noGrp="1"/>
          </p:cNvSpPr>
          <p:nvPr>
            <p:ph type="title"/>
          </p:nvPr>
        </p:nvSpPr>
        <p:spPr>
          <a:xfrm>
            <a:off x="0" y="220531"/>
            <a:ext cx="8354831" cy="497700"/>
          </a:xfrm>
        </p:spPr>
        <p:txBody>
          <a:bodyPr/>
          <a:lstStyle/>
          <a:p>
            <a:pPr algn="l"/>
            <a:r>
              <a:rPr lang="en-SG" sz="2000" dirty="0"/>
              <a:t>Exploring best feature subset when k =5 (without distance (KM)</a:t>
            </a:r>
          </a:p>
        </p:txBody>
      </p:sp>
      <p:sp>
        <p:nvSpPr>
          <p:cNvPr id="3" name="Subtitle 2">
            <a:extLst>
              <a:ext uri="{FF2B5EF4-FFF2-40B4-BE49-F238E27FC236}">
                <a16:creationId xmlns:a16="http://schemas.microsoft.com/office/drawing/2014/main" id="{B2B13124-C680-9CE9-8C65-2EA9AE271018}"/>
              </a:ext>
            </a:extLst>
          </p:cNvPr>
          <p:cNvSpPr>
            <a:spLocks noGrp="1"/>
          </p:cNvSpPr>
          <p:nvPr>
            <p:ph type="subTitle" idx="1"/>
          </p:nvPr>
        </p:nvSpPr>
        <p:spPr/>
        <p:txBody>
          <a:bodyPr/>
          <a:lstStyle/>
          <a:p>
            <a:endParaRPr lang="en-SG" dirty="0"/>
          </a:p>
        </p:txBody>
      </p:sp>
      <p:pic>
        <p:nvPicPr>
          <p:cNvPr id="6" name="Picture 5">
            <a:extLst>
              <a:ext uri="{FF2B5EF4-FFF2-40B4-BE49-F238E27FC236}">
                <a16:creationId xmlns:a16="http://schemas.microsoft.com/office/drawing/2014/main" id="{C54103D1-E615-B291-F3FB-D7E2EA6A3F28}"/>
              </a:ext>
            </a:extLst>
          </p:cNvPr>
          <p:cNvPicPr>
            <a:picLocks noChangeAspect="1"/>
          </p:cNvPicPr>
          <p:nvPr/>
        </p:nvPicPr>
        <p:blipFill>
          <a:blip r:embed="rId2"/>
          <a:stretch>
            <a:fillRect/>
          </a:stretch>
        </p:blipFill>
        <p:spPr>
          <a:xfrm>
            <a:off x="3211743" y="718231"/>
            <a:ext cx="5686368" cy="2065873"/>
          </a:xfrm>
          <a:prstGeom prst="rect">
            <a:avLst/>
          </a:prstGeom>
        </p:spPr>
      </p:pic>
      <p:sp>
        <p:nvSpPr>
          <p:cNvPr id="8" name="TextBox 7">
            <a:extLst>
              <a:ext uri="{FF2B5EF4-FFF2-40B4-BE49-F238E27FC236}">
                <a16:creationId xmlns:a16="http://schemas.microsoft.com/office/drawing/2014/main" id="{46AD90A0-10E4-7D25-D3B5-31A5BE7A81B0}"/>
              </a:ext>
            </a:extLst>
          </p:cNvPr>
          <p:cNvSpPr txBox="1"/>
          <p:nvPr/>
        </p:nvSpPr>
        <p:spPr>
          <a:xfrm>
            <a:off x="223344" y="691223"/>
            <a:ext cx="2765056" cy="4185761"/>
          </a:xfrm>
          <a:prstGeom prst="rect">
            <a:avLst/>
          </a:prstGeom>
          <a:noFill/>
        </p:spPr>
        <p:txBody>
          <a:bodyPr wrap="square">
            <a:spAutoFit/>
          </a:bodyPr>
          <a:lstStyle/>
          <a:p>
            <a:r>
              <a:rPr lang="en-US" dirty="0"/>
              <a:t>1. We immediately notice that when k =5, without distance KM, most of the clusters are of even size, with most clusters being well defined, given that they are above average. Silhouette score is 0.27, which is a good improvement from the original subset of features.</a:t>
            </a:r>
          </a:p>
          <a:p>
            <a:r>
              <a:rPr lang="en-US" dirty="0"/>
              <a:t>2. From the scatter plot, we note that the clusters are more separated now.</a:t>
            </a:r>
          </a:p>
          <a:p>
            <a:r>
              <a:rPr lang="en-US" dirty="0"/>
              <a:t>3. However, from descriptive statistics, we are still not able to find the group of employee that is the most vulnerable to resignation hence k =5 does not help us fulfill our objectives, hence we will try k = 6</a:t>
            </a:r>
          </a:p>
        </p:txBody>
      </p:sp>
      <p:pic>
        <p:nvPicPr>
          <p:cNvPr id="11" name="Picture 10">
            <a:extLst>
              <a:ext uri="{FF2B5EF4-FFF2-40B4-BE49-F238E27FC236}">
                <a16:creationId xmlns:a16="http://schemas.microsoft.com/office/drawing/2014/main" id="{248955DA-3D14-ACC6-31C2-2C4088F65629}"/>
              </a:ext>
            </a:extLst>
          </p:cNvPr>
          <p:cNvPicPr>
            <a:picLocks noChangeAspect="1"/>
          </p:cNvPicPr>
          <p:nvPr/>
        </p:nvPicPr>
        <p:blipFill>
          <a:blip r:embed="rId3"/>
          <a:stretch>
            <a:fillRect/>
          </a:stretch>
        </p:blipFill>
        <p:spPr>
          <a:xfrm>
            <a:off x="3035102" y="2820027"/>
            <a:ext cx="6039650" cy="1410224"/>
          </a:xfrm>
          <a:prstGeom prst="rect">
            <a:avLst/>
          </a:prstGeom>
        </p:spPr>
      </p:pic>
    </p:spTree>
    <p:extLst>
      <p:ext uri="{BB962C8B-B14F-4D97-AF65-F5344CB8AC3E}">
        <p14:creationId xmlns:p14="http://schemas.microsoft.com/office/powerpoint/2010/main" val="13994776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89921" y="361023"/>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Dataset Info</a:t>
            </a:r>
            <a:endParaRPr dirty="0"/>
          </a:p>
        </p:txBody>
      </p:sp>
      <p:sp>
        <p:nvSpPr>
          <p:cNvPr id="291" name="Google Shape;291;p43"/>
          <p:cNvSpPr txBox="1">
            <a:spLocks noGrp="1"/>
          </p:cNvSpPr>
          <p:nvPr>
            <p:ph type="subTitle" idx="1"/>
          </p:nvPr>
        </p:nvSpPr>
        <p:spPr>
          <a:xfrm>
            <a:off x="-1" y="670912"/>
            <a:ext cx="905407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400" dirty="0">
              <a:solidFill>
                <a:schemeClr val="tx1"/>
              </a:solidFill>
              <a:latin typeface="+mj-lt"/>
            </a:endParaRPr>
          </a:p>
        </p:txBody>
      </p:sp>
      <p:pic>
        <p:nvPicPr>
          <p:cNvPr id="3" name="Picture 2">
            <a:extLst>
              <a:ext uri="{FF2B5EF4-FFF2-40B4-BE49-F238E27FC236}">
                <a16:creationId xmlns:a16="http://schemas.microsoft.com/office/drawing/2014/main" id="{F9E0317D-91BB-2903-6F28-1C01B30BB2B5}"/>
              </a:ext>
            </a:extLst>
          </p:cNvPr>
          <p:cNvPicPr>
            <a:picLocks noChangeAspect="1"/>
          </p:cNvPicPr>
          <p:nvPr/>
        </p:nvPicPr>
        <p:blipFill>
          <a:blip r:embed="rId3"/>
          <a:stretch>
            <a:fillRect/>
          </a:stretch>
        </p:blipFill>
        <p:spPr>
          <a:xfrm>
            <a:off x="-44962" y="840512"/>
            <a:ext cx="9144000" cy="1248104"/>
          </a:xfrm>
          <a:prstGeom prst="rect">
            <a:avLst/>
          </a:prstGeom>
        </p:spPr>
      </p:pic>
      <p:pic>
        <p:nvPicPr>
          <p:cNvPr id="5" name="Picture 4">
            <a:extLst>
              <a:ext uri="{FF2B5EF4-FFF2-40B4-BE49-F238E27FC236}">
                <a16:creationId xmlns:a16="http://schemas.microsoft.com/office/drawing/2014/main" id="{D9F7367F-C90C-E419-3079-A004CBB7A63D}"/>
              </a:ext>
            </a:extLst>
          </p:cNvPr>
          <p:cNvPicPr>
            <a:picLocks noChangeAspect="1"/>
          </p:cNvPicPr>
          <p:nvPr/>
        </p:nvPicPr>
        <p:blipFill>
          <a:blip r:embed="rId4"/>
          <a:stretch>
            <a:fillRect/>
          </a:stretch>
        </p:blipFill>
        <p:spPr>
          <a:xfrm>
            <a:off x="0" y="2135272"/>
            <a:ext cx="9144000" cy="2483700"/>
          </a:xfrm>
          <a:prstGeom prst="rect">
            <a:avLst/>
          </a:prstGeom>
        </p:spPr>
      </p:pic>
    </p:spTree>
    <p:extLst>
      <p:ext uri="{BB962C8B-B14F-4D97-AF65-F5344CB8AC3E}">
        <p14:creationId xmlns:p14="http://schemas.microsoft.com/office/powerpoint/2010/main" val="197701123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7C4D-43FB-D79F-58ED-B7249034F39E}"/>
              </a:ext>
            </a:extLst>
          </p:cNvPr>
          <p:cNvSpPr>
            <a:spLocks noGrp="1"/>
          </p:cNvSpPr>
          <p:nvPr>
            <p:ph type="title"/>
          </p:nvPr>
        </p:nvSpPr>
        <p:spPr>
          <a:xfrm>
            <a:off x="0" y="220531"/>
            <a:ext cx="8354831" cy="497700"/>
          </a:xfrm>
        </p:spPr>
        <p:txBody>
          <a:bodyPr/>
          <a:lstStyle/>
          <a:p>
            <a:pPr algn="l"/>
            <a:r>
              <a:rPr lang="en-SG" sz="2000" dirty="0"/>
              <a:t>Exploring best feature subset when k =6 (without distance (KM)</a:t>
            </a:r>
          </a:p>
        </p:txBody>
      </p:sp>
      <p:sp>
        <p:nvSpPr>
          <p:cNvPr id="3" name="Subtitle 2">
            <a:extLst>
              <a:ext uri="{FF2B5EF4-FFF2-40B4-BE49-F238E27FC236}">
                <a16:creationId xmlns:a16="http://schemas.microsoft.com/office/drawing/2014/main" id="{B2B13124-C680-9CE9-8C65-2EA9AE271018}"/>
              </a:ext>
            </a:extLst>
          </p:cNvPr>
          <p:cNvSpPr>
            <a:spLocks noGrp="1"/>
          </p:cNvSpPr>
          <p:nvPr>
            <p:ph type="subTitle" idx="1"/>
          </p:nvPr>
        </p:nvSpPr>
        <p:spPr/>
        <p:txBody>
          <a:bodyPr/>
          <a:lstStyle/>
          <a:p>
            <a:endParaRPr lang="en-SG" dirty="0"/>
          </a:p>
        </p:txBody>
      </p:sp>
      <p:pic>
        <p:nvPicPr>
          <p:cNvPr id="5" name="Picture 4">
            <a:extLst>
              <a:ext uri="{FF2B5EF4-FFF2-40B4-BE49-F238E27FC236}">
                <a16:creationId xmlns:a16="http://schemas.microsoft.com/office/drawing/2014/main" id="{9FDC8D5A-D3C4-78DF-A001-9305F1E736F2}"/>
              </a:ext>
            </a:extLst>
          </p:cNvPr>
          <p:cNvPicPr>
            <a:picLocks noChangeAspect="1"/>
          </p:cNvPicPr>
          <p:nvPr/>
        </p:nvPicPr>
        <p:blipFill>
          <a:blip r:embed="rId2"/>
          <a:stretch>
            <a:fillRect/>
          </a:stretch>
        </p:blipFill>
        <p:spPr>
          <a:xfrm>
            <a:off x="3685800" y="782788"/>
            <a:ext cx="5458200" cy="1956807"/>
          </a:xfrm>
          <a:prstGeom prst="rect">
            <a:avLst/>
          </a:prstGeom>
        </p:spPr>
      </p:pic>
      <p:pic>
        <p:nvPicPr>
          <p:cNvPr id="9" name="Picture 8">
            <a:extLst>
              <a:ext uri="{FF2B5EF4-FFF2-40B4-BE49-F238E27FC236}">
                <a16:creationId xmlns:a16="http://schemas.microsoft.com/office/drawing/2014/main" id="{73F2DC19-6D9D-ACD0-D4F1-02729D46372F}"/>
              </a:ext>
            </a:extLst>
          </p:cNvPr>
          <p:cNvPicPr>
            <a:picLocks noChangeAspect="1"/>
          </p:cNvPicPr>
          <p:nvPr/>
        </p:nvPicPr>
        <p:blipFill>
          <a:blip r:embed="rId3"/>
          <a:stretch>
            <a:fillRect/>
          </a:stretch>
        </p:blipFill>
        <p:spPr>
          <a:xfrm>
            <a:off x="3465498" y="2804152"/>
            <a:ext cx="5732289" cy="1139109"/>
          </a:xfrm>
          <a:prstGeom prst="rect">
            <a:avLst/>
          </a:prstGeom>
        </p:spPr>
      </p:pic>
      <p:pic>
        <p:nvPicPr>
          <p:cNvPr id="12" name="Picture 11">
            <a:extLst>
              <a:ext uri="{FF2B5EF4-FFF2-40B4-BE49-F238E27FC236}">
                <a16:creationId xmlns:a16="http://schemas.microsoft.com/office/drawing/2014/main" id="{6285A2E2-1F13-4D2E-7E37-E67E2FCB7398}"/>
              </a:ext>
            </a:extLst>
          </p:cNvPr>
          <p:cNvPicPr>
            <a:picLocks noChangeAspect="1"/>
          </p:cNvPicPr>
          <p:nvPr/>
        </p:nvPicPr>
        <p:blipFill>
          <a:blip r:embed="rId4"/>
          <a:stretch>
            <a:fillRect/>
          </a:stretch>
        </p:blipFill>
        <p:spPr>
          <a:xfrm>
            <a:off x="3465498" y="4070159"/>
            <a:ext cx="6439799" cy="581106"/>
          </a:xfrm>
          <a:prstGeom prst="rect">
            <a:avLst/>
          </a:prstGeom>
        </p:spPr>
      </p:pic>
      <p:sp>
        <p:nvSpPr>
          <p:cNvPr id="14" name="TextBox 13">
            <a:extLst>
              <a:ext uri="{FF2B5EF4-FFF2-40B4-BE49-F238E27FC236}">
                <a16:creationId xmlns:a16="http://schemas.microsoft.com/office/drawing/2014/main" id="{D8546F3A-A457-67BE-8E75-46BECC663CFD}"/>
              </a:ext>
            </a:extLst>
          </p:cNvPr>
          <p:cNvSpPr txBox="1"/>
          <p:nvPr/>
        </p:nvSpPr>
        <p:spPr>
          <a:xfrm>
            <a:off x="-149203" y="1062075"/>
            <a:ext cx="3614701" cy="2862322"/>
          </a:xfrm>
          <a:prstGeom prst="rect">
            <a:avLst/>
          </a:prstGeom>
          <a:noFill/>
        </p:spPr>
        <p:txBody>
          <a:bodyPr wrap="square">
            <a:spAutoFit/>
          </a:bodyPr>
          <a:lstStyle/>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rPr>
              <a:t>We note that each cluster have some data points that have negative silhouette score, suggest that instances may be assigned the wrong way</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rPr>
              <a:t>2. For k =6 and with the distance KM removed, we obtained a silhouette score of 0.29, higher than the silhouette score when k =5 which is a very good sign. Furthermore, the clustering cost is also pretty low.</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rPr>
              <a:t>3. All of clusters are of above average, given that they are beyond the average red line, with the purple cluster being the most well defined</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rPr>
              <a:t>4. From the scatter plot, we note that the clusters are no longer overlapping in the middle, and there is significant separation between most clusters now.</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rPr>
              <a:t>5. Overall, this is a huge improvement from our original feature set, and is significantly better than k =5, since it has higher silhouette score.</a:t>
            </a:r>
          </a:p>
        </p:txBody>
      </p:sp>
    </p:spTree>
    <p:extLst>
      <p:ext uri="{BB962C8B-B14F-4D97-AF65-F5344CB8AC3E}">
        <p14:creationId xmlns:p14="http://schemas.microsoft.com/office/powerpoint/2010/main" val="382132971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7C4D-43FB-D79F-58ED-B7249034F39E}"/>
              </a:ext>
            </a:extLst>
          </p:cNvPr>
          <p:cNvSpPr>
            <a:spLocks noGrp="1"/>
          </p:cNvSpPr>
          <p:nvPr>
            <p:ph type="title"/>
          </p:nvPr>
        </p:nvSpPr>
        <p:spPr>
          <a:xfrm>
            <a:off x="0" y="220531"/>
            <a:ext cx="8354831" cy="497700"/>
          </a:xfrm>
        </p:spPr>
        <p:txBody>
          <a:bodyPr/>
          <a:lstStyle/>
          <a:p>
            <a:pPr algn="l"/>
            <a:r>
              <a:rPr lang="en-SG" sz="2000" dirty="0"/>
              <a:t>Exploring best feature subset when k =6 (without distance (KM)</a:t>
            </a:r>
          </a:p>
        </p:txBody>
      </p:sp>
      <p:sp>
        <p:nvSpPr>
          <p:cNvPr id="3" name="Subtitle 2">
            <a:extLst>
              <a:ext uri="{FF2B5EF4-FFF2-40B4-BE49-F238E27FC236}">
                <a16:creationId xmlns:a16="http://schemas.microsoft.com/office/drawing/2014/main" id="{B2B13124-C680-9CE9-8C65-2EA9AE271018}"/>
              </a:ext>
            </a:extLst>
          </p:cNvPr>
          <p:cNvSpPr>
            <a:spLocks noGrp="1"/>
          </p:cNvSpPr>
          <p:nvPr>
            <p:ph type="subTitle" idx="1"/>
          </p:nvPr>
        </p:nvSpPr>
        <p:spPr/>
        <p:txBody>
          <a:bodyPr/>
          <a:lstStyle/>
          <a:p>
            <a:endParaRPr lang="en-SG" dirty="0"/>
          </a:p>
        </p:txBody>
      </p:sp>
      <p:pic>
        <p:nvPicPr>
          <p:cNvPr id="5" name="Picture 4">
            <a:extLst>
              <a:ext uri="{FF2B5EF4-FFF2-40B4-BE49-F238E27FC236}">
                <a16:creationId xmlns:a16="http://schemas.microsoft.com/office/drawing/2014/main" id="{9FDC8D5A-D3C4-78DF-A001-9305F1E736F2}"/>
              </a:ext>
            </a:extLst>
          </p:cNvPr>
          <p:cNvPicPr>
            <a:picLocks noChangeAspect="1"/>
          </p:cNvPicPr>
          <p:nvPr/>
        </p:nvPicPr>
        <p:blipFill>
          <a:blip r:embed="rId2"/>
          <a:stretch>
            <a:fillRect/>
          </a:stretch>
        </p:blipFill>
        <p:spPr>
          <a:xfrm>
            <a:off x="3685800" y="782788"/>
            <a:ext cx="5458200" cy="1956807"/>
          </a:xfrm>
          <a:prstGeom prst="rect">
            <a:avLst/>
          </a:prstGeom>
        </p:spPr>
      </p:pic>
      <p:pic>
        <p:nvPicPr>
          <p:cNvPr id="9" name="Picture 8">
            <a:extLst>
              <a:ext uri="{FF2B5EF4-FFF2-40B4-BE49-F238E27FC236}">
                <a16:creationId xmlns:a16="http://schemas.microsoft.com/office/drawing/2014/main" id="{73F2DC19-6D9D-ACD0-D4F1-02729D46372F}"/>
              </a:ext>
            </a:extLst>
          </p:cNvPr>
          <p:cNvPicPr>
            <a:picLocks noChangeAspect="1"/>
          </p:cNvPicPr>
          <p:nvPr/>
        </p:nvPicPr>
        <p:blipFill>
          <a:blip r:embed="rId3"/>
          <a:stretch>
            <a:fillRect/>
          </a:stretch>
        </p:blipFill>
        <p:spPr>
          <a:xfrm>
            <a:off x="3465498" y="2804152"/>
            <a:ext cx="5732289" cy="1139109"/>
          </a:xfrm>
          <a:prstGeom prst="rect">
            <a:avLst/>
          </a:prstGeom>
        </p:spPr>
      </p:pic>
      <p:pic>
        <p:nvPicPr>
          <p:cNvPr id="12" name="Picture 11">
            <a:extLst>
              <a:ext uri="{FF2B5EF4-FFF2-40B4-BE49-F238E27FC236}">
                <a16:creationId xmlns:a16="http://schemas.microsoft.com/office/drawing/2014/main" id="{6285A2E2-1F13-4D2E-7E37-E67E2FCB7398}"/>
              </a:ext>
            </a:extLst>
          </p:cNvPr>
          <p:cNvPicPr>
            <a:picLocks noChangeAspect="1"/>
          </p:cNvPicPr>
          <p:nvPr/>
        </p:nvPicPr>
        <p:blipFill>
          <a:blip r:embed="rId4"/>
          <a:stretch>
            <a:fillRect/>
          </a:stretch>
        </p:blipFill>
        <p:spPr>
          <a:xfrm>
            <a:off x="3465498" y="4070159"/>
            <a:ext cx="6439799" cy="581106"/>
          </a:xfrm>
          <a:prstGeom prst="rect">
            <a:avLst/>
          </a:prstGeom>
        </p:spPr>
      </p:pic>
      <p:sp>
        <p:nvSpPr>
          <p:cNvPr id="14" name="TextBox 13">
            <a:extLst>
              <a:ext uri="{FF2B5EF4-FFF2-40B4-BE49-F238E27FC236}">
                <a16:creationId xmlns:a16="http://schemas.microsoft.com/office/drawing/2014/main" id="{D8546F3A-A457-67BE-8E75-46BECC663CFD}"/>
              </a:ext>
            </a:extLst>
          </p:cNvPr>
          <p:cNvSpPr txBox="1"/>
          <p:nvPr/>
        </p:nvSpPr>
        <p:spPr>
          <a:xfrm>
            <a:off x="-149203" y="1062075"/>
            <a:ext cx="3614701" cy="2862322"/>
          </a:xfrm>
          <a:prstGeom prst="rect">
            <a:avLst/>
          </a:prstGeom>
          <a:noFill/>
        </p:spPr>
        <p:txBody>
          <a:bodyPr wrap="square">
            <a:spAutoFit/>
          </a:bodyPr>
          <a:lstStyle/>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rPr>
              <a:t>1. From descriptive statistics, we can finally understand the employee groups that have resigned, hence we are now able to further analyze and derive strategies to satisfy and retain employees</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rPr>
              <a:t>2. We also note a great deal of variation of </a:t>
            </a:r>
            <a:r>
              <a:rPr lang="en-US" sz="1000" b="0" dirty="0" err="1">
                <a:solidFill>
                  <a:schemeClr val="tx1"/>
                </a:solidFill>
                <a:effectLst/>
                <a:latin typeface="Montserrat" panose="00000500000000000000" pitchFamily="2" charset="0"/>
              </a:rPr>
              <a:t>characateristics</a:t>
            </a:r>
            <a:r>
              <a:rPr lang="en-US" sz="1000" b="0" dirty="0">
                <a:solidFill>
                  <a:schemeClr val="tx1"/>
                </a:solidFill>
                <a:effectLst/>
                <a:latin typeface="Montserrat" panose="00000500000000000000" pitchFamily="2" charset="0"/>
              </a:rPr>
              <a:t> among clusters, this suggests that the clusters are distinct and little </a:t>
            </a:r>
            <a:r>
              <a:rPr lang="en-US" sz="1000" b="0" dirty="0" err="1">
                <a:solidFill>
                  <a:schemeClr val="tx1"/>
                </a:solidFill>
                <a:effectLst/>
                <a:latin typeface="Montserrat" panose="00000500000000000000" pitchFamily="2" charset="0"/>
              </a:rPr>
              <a:t>occurance</a:t>
            </a:r>
            <a:r>
              <a:rPr lang="en-US" sz="1000" b="0" dirty="0">
                <a:solidFill>
                  <a:schemeClr val="tx1"/>
                </a:solidFill>
                <a:effectLst/>
                <a:latin typeface="Montserrat" panose="00000500000000000000" pitchFamily="2" charset="0"/>
              </a:rPr>
              <a:t> of overlapping information.</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rPr>
              <a:t>3. In other words, the clusters are very informative, and is able to account for the variety of employees that resign and do not resign. There is a presence of distinct and meaningful information for us to compare</a:t>
            </a:r>
          </a:p>
          <a:p>
            <a:pPr marL="171450" indent="-171450">
              <a:buFont typeface="Arial" panose="020B0604020202020204" pitchFamily="34" charset="0"/>
              <a:buChar char="•"/>
            </a:pPr>
            <a:r>
              <a:rPr lang="en-US" sz="1000" b="0" dirty="0">
                <a:solidFill>
                  <a:schemeClr val="tx1"/>
                </a:solidFill>
                <a:effectLst/>
                <a:latin typeface="Montserrat" panose="00000500000000000000" pitchFamily="2" charset="0"/>
              </a:rPr>
              <a:t>Overall, k prototypes with 6 clusters and without distance KM provides us with significant and quality/well defined non overlapping clusters. </a:t>
            </a:r>
          </a:p>
          <a:p>
            <a:pPr marL="171450" indent="-171450">
              <a:buFont typeface="Arial" panose="020B0604020202020204" pitchFamily="34" charset="0"/>
              <a:buChar char="•"/>
            </a:pPr>
            <a:endParaRPr lang="en-US" sz="1000" b="0" dirty="0">
              <a:solidFill>
                <a:schemeClr val="tx1"/>
              </a:solidFill>
              <a:effectLst/>
              <a:latin typeface="Montserrat" panose="00000500000000000000" pitchFamily="2" charset="0"/>
            </a:endParaRPr>
          </a:p>
        </p:txBody>
      </p:sp>
    </p:spTree>
    <p:extLst>
      <p:ext uri="{BB962C8B-B14F-4D97-AF65-F5344CB8AC3E}">
        <p14:creationId xmlns:p14="http://schemas.microsoft.com/office/powerpoint/2010/main" val="415600331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7C4D-43FB-D79F-58ED-B7249034F39E}"/>
              </a:ext>
            </a:extLst>
          </p:cNvPr>
          <p:cNvSpPr>
            <a:spLocks noGrp="1"/>
          </p:cNvSpPr>
          <p:nvPr>
            <p:ph type="title"/>
          </p:nvPr>
        </p:nvSpPr>
        <p:spPr>
          <a:xfrm>
            <a:off x="-240492" y="219728"/>
            <a:ext cx="8354831" cy="497700"/>
          </a:xfrm>
        </p:spPr>
        <p:txBody>
          <a:bodyPr/>
          <a:lstStyle/>
          <a:p>
            <a:r>
              <a:rPr lang="en-SG" dirty="0"/>
              <a:t>Final Model and interpretation</a:t>
            </a:r>
          </a:p>
        </p:txBody>
      </p:sp>
      <p:sp>
        <p:nvSpPr>
          <p:cNvPr id="5" name="TextBox 4">
            <a:extLst>
              <a:ext uri="{FF2B5EF4-FFF2-40B4-BE49-F238E27FC236}">
                <a16:creationId xmlns:a16="http://schemas.microsoft.com/office/drawing/2014/main" id="{82BEA2E1-7C87-B44F-0D47-D23AA907C702}"/>
              </a:ext>
            </a:extLst>
          </p:cNvPr>
          <p:cNvSpPr txBox="1"/>
          <p:nvPr/>
        </p:nvSpPr>
        <p:spPr>
          <a:xfrm>
            <a:off x="94128" y="647205"/>
            <a:ext cx="9111344" cy="2246769"/>
          </a:xfrm>
          <a:prstGeom prst="rect">
            <a:avLst/>
          </a:prstGeom>
          <a:noFill/>
        </p:spPr>
        <p:txBody>
          <a:bodyPr wrap="square">
            <a:spAutoFit/>
          </a:bodyPr>
          <a:lstStyle/>
          <a:p>
            <a:r>
              <a:rPr lang="en-US" dirty="0"/>
              <a:t>We will be selecting our final model to be K-Prototypes with 6 clusters, with features including ['Age	Resign Status	</a:t>
            </a:r>
            <a:r>
              <a:rPr lang="en-US" dirty="0" err="1"/>
              <a:t>MaritalStatus</a:t>
            </a:r>
            <a:r>
              <a:rPr lang="en-US" dirty="0"/>
              <a:t>	Education	Job Function	Length of Service (Years)	Salary ($)  </a:t>
            </a:r>
            <a:r>
              <a:rPr lang="en-US" dirty="0" err="1"/>
              <a:t>BusinessTravel</a:t>
            </a:r>
            <a:r>
              <a:rPr lang="en-US" dirty="0"/>
              <a:t>’]. Overall, k prototypes with 6 clusters and without distance KM provides us with significant and quality/well defined non overlapping clusters. Furthermore, it possess the higher silhouette score than k =5. Hence, this will be our final model</a:t>
            </a:r>
          </a:p>
          <a:p>
            <a:endParaRPr lang="en-US" dirty="0"/>
          </a:p>
          <a:p>
            <a:r>
              <a:rPr lang="en-US" dirty="0"/>
              <a:t>I chose K-Prototypes over Agglomerative Clustering because although </a:t>
            </a:r>
            <a:r>
              <a:rPr lang="en-US" dirty="0" err="1"/>
              <a:t>Aggloremative</a:t>
            </a:r>
            <a:r>
              <a:rPr lang="en-US" dirty="0"/>
              <a:t> Clustering returned a good of silhouette score of 0.3, there </a:t>
            </a:r>
            <a:r>
              <a:rPr lang="en-US" dirty="0" err="1"/>
              <a:t>isnt</a:t>
            </a:r>
            <a:r>
              <a:rPr lang="en-US" dirty="0"/>
              <a:t> enough distinct information among the employee clusters, suggesting that it will be difficult for us to devise </a:t>
            </a:r>
            <a:r>
              <a:rPr lang="en-US" dirty="0" err="1"/>
              <a:t>customised</a:t>
            </a:r>
            <a:r>
              <a:rPr lang="en-US" dirty="0"/>
              <a:t> and personalized strategies to satisfy and retain employee vulnerable to resignation. our final model K prototypes finally has a silhouette score of 0.28</a:t>
            </a:r>
            <a:endParaRPr lang="en-SG" dirty="0"/>
          </a:p>
        </p:txBody>
      </p:sp>
    </p:spTree>
    <p:extLst>
      <p:ext uri="{BB962C8B-B14F-4D97-AF65-F5344CB8AC3E}">
        <p14:creationId xmlns:p14="http://schemas.microsoft.com/office/powerpoint/2010/main" val="196779589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7C4D-43FB-D79F-58ED-B7249034F39E}"/>
              </a:ext>
            </a:extLst>
          </p:cNvPr>
          <p:cNvSpPr>
            <a:spLocks noGrp="1"/>
          </p:cNvSpPr>
          <p:nvPr>
            <p:ph type="title"/>
          </p:nvPr>
        </p:nvSpPr>
        <p:spPr>
          <a:xfrm>
            <a:off x="-240492" y="219728"/>
            <a:ext cx="8354831" cy="497700"/>
          </a:xfrm>
        </p:spPr>
        <p:txBody>
          <a:bodyPr/>
          <a:lstStyle/>
          <a:p>
            <a:r>
              <a:rPr lang="en-SG" dirty="0"/>
              <a:t>Final Model and interpretation</a:t>
            </a:r>
          </a:p>
        </p:txBody>
      </p:sp>
      <p:pic>
        <p:nvPicPr>
          <p:cNvPr id="7" name="Picture 6">
            <a:extLst>
              <a:ext uri="{FF2B5EF4-FFF2-40B4-BE49-F238E27FC236}">
                <a16:creationId xmlns:a16="http://schemas.microsoft.com/office/drawing/2014/main" id="{F97502AC-9637-0E80-02D4-569E5F07ABD9}"/>
              </a:ext>
            </a:extLst>
          </p:cNvPr>
          <p:cNvPicPr>
            <a:picLocks noChangeAspect="1"/>
          </p:cNvPicPr>
          <p:nvPr/>
        </p:nvPicPr>
        <p:blipFill>
          <a:blip r:embed="rId2"/>
          <a:stretch>
            <a:fillRect/>
          </a:stretch>
        </p:blipFill>
        <p:spPr>
          <a:xfrm>
            <a:off x="0" y="663623"/>
            <a:ext cx="9144000" cy="1265417"/>
          </a:xfrm>
          <a:prstGeom prst="rect">
            <a:avLst/>
          </a:prstGeom>
        </p:spPr>
      </p:pic>
      <p:pic>
        <p:nvPicPr>
          <p:cNvPr id="5" name="Picture 4">
            <a:extLst>
              <a:ext uri="{FF2B5EF4-FFF2-40B4-BE49-F238E27FC236}">
                <a16:creationId xmlns:a16="http://schemas.microsoft.com/office/drawing/2014/main" id="{CF837431-6BA1-7064-D67A-D5344446DF74}"/>
              </a:ext>
            </a:extLst>
          </p:cNvPr>
          <p:cNvPicPr>
            <a:picLocks noChangeAspect="1"/>
          </p:cNvPicPr>
          <p:nvPr/>
        </p:nvPicPr>
        <p:blipFill>
          <a:blip r:embed="rId3"/>
          <a:stretch>
            <a:fillRect/>
          </a:stretch>
        </p:blipFill>
        <p:spPr>
          <a:xfrm>
            <a:off x="545566" y="1929040"/>
            <a:ext cx="7806979" cy="3214460"/>
          </a:xfrm>
          <a:prstGeom prst="rect">
            <a:avLst/>
          </a:prstGeom>
        </p:spPr>
      </p:pic>
    </p:spTree>
    <p:extLst>
      <p:ext uri="{BB962C8B-B14F-4D97-AF65-F5344CB8AC3E}">
        <p14:creationId xmlns:p14="http://schemas.microsoft.com/office/powerpoint/2010/main" val="8233703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E7C4D-43FB-D79F-58ED-B7249034F39E}"/>
              </a:ext>
            </a:extLst>
          </p:cNvPr>
          <p:cNvSpPr>
            <a:spLocks noGrp="1"/>
          </p:cNvSpPr>
          <p:nvPr>
            <p:ph type="title"/>
          </p:nvPr>
        </p:nvSpPr>
        <p:spPr>
          <a:xfrm>
            <a:off x="-240492" y="219728"/>
            <a:ext cx="8354831" cy="497700"/>
          </a:xfrm>
        </p:spPr>
        <p:txBody>
          <a:bodyPr/>
          <a:lstStyle/>
          <a:p>
            <a:r>
              <a:rPr lang="en-SG" dirty="0"/>
              <a:t>Recommendations</a:t>
            </a:r>
          </a:p>
        </p:txBody>
      </p:sp>
      <p:sp>
        <p:nvSpPr>
          <p:cNvPr id="5" name="TextBox 4">
            <a:extLst>
              <a:ext uri="{FF2B5EF4-FFF2-40B4-BE49-F238E27FC236}">
                <a16:creationId xmlns:a16="http://schemas.microsoft.com/office/drawing/2014/main" id="{9DF6DA4D-AB70-A908-83BE-DA240EF6DCF1}"/>
              </a:ext>
            </a:extLst>
          </p:cNvPr>
          <p:cNvSpPr txBox="1"/>
          <p:nvPr/>
        </p:nvSpPr>
        <p:spPr>
          <a:xfrm>
            <a:off x="224758" y="594724"/>
            <a:ext cx="4737206" cy="830997"/>
          </a:xfrm>
          <a:prstGeom prst="rect">
            <a:avLst/>
          </a:prstGeom>
          <a:noFill/>
        </p:spPr>
        <p:txBody>
          <a:bodyPr wrap="square">
            <a:spAutoFit/>
          </a:bodyPr>
          <a:lstStyle/>
          <a:p>
            <a:r>
              <a:rPr lang="en-US" sz="1200" dirty="0"/>
              <a:t>1. We will draft out recommendations and strategies to retain and satisfy the group of employees most vulnerable to resignation</a:t>
            </a:r>
          </a:p>
          <a:p>
            <a:r>
              <a:rPr lang="en-US" sz="1200" dirty="0"/>
              <a:t>2. Most vulnerable group of employees is the employees from the </a:t>
            </a:r>
            <a:r>
              <a:rPr lang="en-US" sz="1200" dirty="0" err="1"/>
              <a:t>seocnd</a:t>
            </a:r>
            <a:r>
              <a:rPr lang="en-US" sz="1200" dirty="0"/>
              <a:t> cluster:</a:t>
            </a:r>
            <a:endParaRPr lang="en-SG" sz="1200" dirty="0"/>
          </a:p>
        </p:txBody>
      </p:sp>
      <p:sp>
        <p:nvSpPr>
          <p:cNvPr id="8" name="TextBox 7">
            <a:extLst>
              <a:ext uri="{FF2B5EF4-FFF2-40B4-BE49-F238E27FC236}">
                <a16:creationId xmlns:a16="http://schemas.microsoft.com/office/drawing/2014/main" id="{7852411C-DE04-3C16-E08A-FF85E3A4C159}"/>
              </a:ext>
            </a:extLst>
          </p:cNvPr>
          <p:cNvSpPr txBox="1"/>
          <p:nvPr/>
        </p:nvSpPr>
        <p:spPr>
          <a:xfrm>
            <a:off x="172891" y="1357848"/>
            <a:ext cx="8798218" cy="3785652"/>
          </a:xfrm>
          <a:prstGeom prst="rect">
            <a:avLst/>
          </a:prstGeom>
          <a:noFill/>
        </p:spPr>
        <p:txBody>
          <a:bodyPr wrap="square">
            <a:spAutoFit/>
          </a:bodyPr>
          <a:lstStyle/>
          <a:p>
            <a:r>
              <a:rPr lang="en-US" sz="1200" b="1" dirty="0"/>
              <a:t>As a HR manager we can suggest some </a:t>
            </a:r>
            <a:r>
              <a:rPr lang="en-US" sz="1200" b="1" dirty="0" err="1"/>
              <a:t>recomendations</a:t>
            </a:r>
            <a:endParaRPr lang="en-US" sz="1200" b="1" dirty="0"/>
          </a:p>
          <a:p>
            <a:r>
              <a:rPr lang="en-US" sz="1200" dirty="0"/>
              <a:t>1. Since the most vulnerable employee cluster prone to resignation are likely to be fresh graduates and may not know their ideal job scope or function related to their studies. Hence, the company can implement a job rotation flexibility where employees get to learn what other employees from other job functions (related to study) get to do on a daily basis. This would be offered to employees of below age 30 and have been around for 3 years in the company. Such can help the employees to explore different roles and task, and better suit their needs and </a:t>
            </a:r>
            <a:r>
              <a:rPr lang="en-US" sz="1200" dirty="0" err="1"/>
              <a:t>intersts</a:t>
            </a:r>
            <a:r>
              <a:rPr lang="en-US" sz="1200" dirty="0"/>
              <a:t>. With such a flexibility, the employee would be more satisfied and certain of the task or role they want to work in related to their studies. This can encourage employee loyalty and reduce attrition rates.</a:t>
            </a:r>
          </a:p>
          <a:p>
            <a:r>
              <a:rPr lang="en-US" sz="1200" dirty="0"/>
              <a:t>3. We can also assure the employees of career progression in the company and the chances of job promotion once performance or results they produce are good. With this, the employees would be more motivated and would feel that their efforts are properly appreciated and valued. This will increase employee loyalty</a:t>
            </a:r>
          </a:p>
          <a:p>
            <a:r>
              <a:rPr lang="en-US" sz="1200" dirty="0"/>
              <a:t>4. Company can also introduce a mentorship </a:t>
            </a:r>
            <a:r>
              <a:rPr lang="en-US" sz="1200" dirty="0" err="1"/>
              <a:t>programme</a:t>
            </a:r>
            <a:r>
              <a:rPr lang="en-US" sz="1200" dirty="0"/>
              <a:t>, where employees are paired with a mentor, where the mentors can offer guidance and tips. This is a win </a:t>
            </a:r>
            <a:r>
              <a:rPr lang="en-US" sz="1200" dirty="0" err="1"/>
              <a:t>win</a:t>
            </a:r>
            <a:r>
              <a:rPr lang="en-US" sz="1200" dirty="0"/>
              <a:t> situation as we note that the employee who tend to resign are usually fresh grads, hence with proper guidance and supervision, the fresh grad employees would feel a sense of belonging and would not feel left out, simultaneously increasing cohesion among the company. This can reduce attrition rates.</a:t>
            </a:r>
          </a:p>
          <a:p>
            <a:r>
              <a:rPr lang="en-US" sz="1200" dirty="0"/>
              <a:t>5. Offer a competitive compensation. it is essential for the company to pay employees competitive compensation, which means employers need to evaluate and adjust salaries regularly. We can see that this employee cluster that is vulnerable to resignation has significantly less salary than those who do not resign. With adjusted salaries, employees can look forward to better financial security, and do not have to worry about bringing food onto the table. The company can also look into giving enticing healthcare packages and benefits.</a:t>
            </a:r>
            <a:endParaRPr lang="en-SG" sz="1200" dirty="0"/>
          </a:p>
        </p:txBody>
      </p:sp>
      <p:pic>
        <p:nvPicPr>
          <p:cNvPr id="10" name="Picture 9">
            <a:extLst>
              <a:ext uri="{FF2B5EF4-FFF2-40B4-BE49-F238E27FC236}">
                <a16:creationId xmlns:a16="http://schemas.microsoft.com/office/drawing/2014/main" id="{59A8E6CD-A74B-8D27-65C1-9AB8C41169B7}"/>
              </a:ext>
            </a:extLst>
          </p:cNvPr>
          <p:cNvPicPr>
            <a:picLocks noChangeAspect="1"/>
          </p:cNvPicPr>
          <p:nvPr/>
        </p:nvPicPr>
        <p:blipFill>
          <a:blip r:embed="rId2"/>
          <a:stretch>
            <a:fillRect/>
          </a:stretch>
        </p:blipFill>
        <p:spPr>
          <a:xfrm>
            <a:off x="4811165" y="933454"/>
            <a:ext cx="4310743" cy="638264"/>
          </a:xfrm>
          <a:prstGeom prst="rect">
            <a:avLst/>
          </a:prstGeom>
        </p:spPr>
      </p:pic>
    </p:spTree>
    <p:extLst>
      <p:ext uri="{BB962C8B-B14F-4D97-AF65-F5344CB8AC3E}">
        <p14:creationId xmlns:p14="http://schemas.microsoft.com/office/powerpoint/2010/main" val="1963430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31880" y="209370"/>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Exploratory data analysis</a:t>
            </a:r>
            <a:endParaRPr dirty="0"/>
          </a:p>
        </p:txBody>
      </p:sp>
      <p:sp>
        <p:nvSpPr>
          <p:cNvPr id="291" name="Google Shape;291;p43"/>
          <p:cNvSpPr txBox="1">
            <a:spLocks noGrp="1"/>
          </p:cNvSpPr>
          <p:nvPr>
            <p:ph type="subTitle" idx="1"/>
          </p:nvPr>
        </p:nvSpPr>
        <p:spPr>
          <a:xfrm>
            <a:off x="-31880" y="522578"/>
            <a:ext cx="5134077"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400" dirty="0">
                <a:solidFill>
                  <a:schemeClr val="tx1"/>
                </a:solidFill>
                <a:latin typeface="+mj-lt"/>
              </a:rPr>
              <a:t>Rename column to shorter name</a:t>
            </a:r>
          </a:p>
          <a:p>
            <a:pPr algn="l">
              <a:buFont typeface="Arial" panose="020B0604020202020204" pitchFamily="34" charset="0"/>
              <a:buChar char="•"/>
            </a:pPr>
            <a:r>
              <a:rPr lang="en-US" sz="1400" dirty="0">
                <a:solidFill>
                  <a:schemeClr val="tx1"/>
                </a:solidFill>
                <a:latin typeface="+mj-lt"/>
              </a:rPr>
              <a:t>No missing values which is good</a:t>
            </a:r>
          </a:p>
          <a:p>
            <a:pPr algn="l">
              <a:buFont typeface="Arial" panose="020B0604020202020204" pitchFamily="34" charset="0"/>
              <a:buChar char="•"/>
            </a:pPr>
            <a:r>
              <a:rPr lang="en-US" sz="1400" dirty="0">
                <a:solidFill>
                  <a:schemeClr val="tx1"/>
                </a:solidFill>
                <a:latin typeface="+mj-lt"/>
              </a:rPr>
              <a:t>Standard deviation for salary is very high, suggesting a large spread where salary vary quite significantly. (drastic jump from 75th percentile to max can be observed as well), suggesting a right skewed distribution, with possible </a:t>
            </a:r>
            <a:r>
              <a:rPr lang="en-US" sz="1400" dirty="0" err="1">
                <a:solidFill>
                  <a:schemeClr val="tx1"/>
                </a:solidFill>
                <a:latin typeface="+mj-lt"/>
              </a:rPr>
              <a:t>existance</a:t>
            </a:r>
            <a:r>
              <a:rPr lang="en-US" sz="1400" dirty="0">
                <a:solidFill>
                  <a:schemeClr val="tx1"/>
                </a:solidFill>
                <a:latin typeface="+mj-lt"/>
              </a:rPr>
              <a:t> of outliers.</a:t>
            </a:r>
          </a:p>
          <a:p>
            <a:pPr algn="l">
              <a:buFont typeface="Arial" panose="020B0604020202020204" pitchFamily="34" charset="0"/>
              <a:buChar char="•"/>
            </a:pPr>
            <a:r>
              <a:rPr lang="en-US" sz="1400" dirty="0">
                <a:solidFill>
                  <a:schemeClr val="tx1"/>
                </a:solidFill>
                <a:latin typeface="+mj-lt"/>
              </a:rPr>
              <a:t>To cite specific values, the median salary is 4.9k while the max is 20k.</a:t>
            </a:r>
          </a:p>
          <a:p>
            <a:pPr algn="l">
              <a:buFont typeface="Arial" panose="020B0604020202020204" pitchFamily="34" charset="0"/>
              <a:buChar char="•"/>
            </a:pPr>
            <a:r>
              <a:rPr lang="en-US" sz="1400" dirty="0">
                <a:solidFill>
                  <a:schemeClr val="tx1"/>
                </a:solidFill>
                <a:latin typeface="+mj-lt"/>
              </a:rPr>
              <a:t>Two things to note is that an average employee earns around 6.5k, and median may be a better central </a:t>
            </a:r>
            <a:r>
              <a:rPr lang="en-US" sz="1400" dirty="0" err="1">
                <a:solidFill>
                  <a:schemeClr val="tx1"/>
                </a:solidFill>
                <a:latin typeface="+mj-lt"/>
              </a:rPr>
              <a:t>tendancy</a:t>
            </a:r>
            <a:r>
              <a:rPr lang="en-US" sz="1400" dirty="0">
                <a:solidFill>
                  <a:schemeClr val="tx1"/>
                </a:solidFill>
                <a:latin typeface="+mj-lt"/>
              </a:rPr>
              <a:t> to measure salary in this case</a:t>
            </a:r>
          </a:p>
        </p:txBody>
      </p:sp>
      <p:pic>
        <p:nvPicPr>
          <p:cNvPr id="4" name="Picture 3">
            <a:extLst>
              <a:ext uri="{FF2B5EF4-FFF2-40B4-BE49-F238E27FC236}">
                <a16:creationId xmlns:a16="http://schemas.microsoft.com/office/drawing/2014/main" id="{93FDE6CC-387B-BC53-CF3E-32DC42693EB0}"/>
              </a:ext>
            </a:extLst>
          </p:cNvPr>
          <p:cNvPicPr>
            <a:picLocks noChangeAspect="1"/>
          </p:cNvPicPr>
          <p:nvPr/>
        </p:nvPicPr>
        <p:blipFill>
          <a:blip r:embed="rId3"/>
          <a:stretch>
            <a:fillRect/>
          </a:stretch>
        </p:blipFill>
        <p:spPr>
          <a:xfrm>
            <a:off x="5155987" y="21398"/>
            <a:ext cx="3988012" cy="2034919"/>
          </a:xfrm>
          <a:prstGeom prst="rect">
            <a:avLst/>
          </a:prstGeom>
        </p:spPr>
      </p:pic>
      <p:pic>
        <p:nvPicPr>
          <p:cNvPr id="7" name="Picture 6">
            <a:extLst>
              <a:ext uri="{FF2B5EF4-FFF2-40B4-BE49-F238E27FC236}">
                <a16:creationId xmlns:a16="http://schemas.microsoft.com/office/drawing/2014/main" id="{0BF93101-E96A-E2E1-3EF1-14925F101B7D}"/>
              </a:ext>
            </a:extLst>
          </p:cNvPr>
          <p:cNvPicPr>
            <a:picLocks noChangeAspect="1"/>
          </p:cNvPicPr>
          <p:nvPr/>
        </p:nvPicPr>
        <p:blipFill>
          <a:blip r:embed="rId4"/>
          <a:stretch>
            <a:fillRect/>
          </a:stretch>
        </p:blipFill>
        <p:spPr>
          <a:xfrm>
            <a:off x="125765" y="3449041"/>
            <a:ext cx="4108137" cy="1608470"/>
          </a:xfrm>
          <a:prstGeom prst="rect">
            <a:avLst/>
          </a:prstGeom>
        </p:spPr>
      </p:pic>
      <p:pic>
        <p:nvPicPr>
          <p:cNvPr id="9" name="Picture 8">
            <a:extLst>
              <a:ext uri="{FF2B5EF4-FFF2-40B4-BE49-F238E27FC236}">
                <a16:creationId xmlns:a16="http://schemas.microsoft.com/office/drawing/2014/main" id="{E7F526EC-BCD1-397F-5F81-BE43668F179B}"/>
              </a:ext>
            </a:extLst>
          </p:cNvPr>
          <p:cNvPicPr>
            <a:picLocks noChangeAspect="1"/>
          </p:cNvPicPr>
          <p:nvPr/>
        </p:nvPicPr>
        <p:blipFill>
          <a:blip r:embed="rId5"/>
          <a:stretch>
            <a:fillRect/>
          </a:stretch>
        </p:blipFill>
        <p:spPr>
          <a:xfrm>
            <a:off x="5434777" y="2312383"/>
            <a:ext cx="2411192" cy="2621747"/>
          </a:xfrm>
          <a:prstGeom prst="rect">
            <a:avLst/>
          </a:prstGeom>
        </p:spPr>
      </p:pic>
    </p:spTree>
    <p:extLst>
      <p:ext uri="{BB962C8B-B14F-4D97-AF65-F5344CB8AC3E}">
        <p14:creationId xmlns:p14="http://schemas.microsoft.com/office/powerpoint/2010/main" val="773934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31880" y="209370"/>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Exploratory data analysis</a:t>
            </a:r>
            <a:endParaRPr dirty="0"/>
          </a:p>
        </p:txBody>
      </p:sp>
      <p:sp>
        <p:nvSpPr>
          <p:cNvPr id="291" name="Google Shape;291;p43"/>
          <p:cNvSpPr txBox="1">
            <a:spLocks noGrp="1"/>
          </p:cNvSpPr>
          <p:nvPr>
            <p:ph type="subTitle" idx="1"/>
          </p:nvPr>
        </p:nvSpPr>
        <p:spPr>
          <a:xfrm>
            <a:off x="-31880" y="522578"/>
            <a:ext cx="5848693"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400" dirty="0">
                <a:solidFill>
                  <a:schemeClr val="tx1"/>
                </a:solidFill>
                <a:latin typeface="+mj-lt"/>
              </a:rPr>
              <a:t>Similar mean and median for age may suggest a symmetrical distribution. Pretty high standard deviation observed from age (9), suggests employees of the organization have somewhat differing ages. One thing to note that the youngest employee is only 18 years old, similar to a student. Moreover, the typical employee is of middle age group, given that 50% of the employees are between 30 and 43 years old.</a:t>
            </a:r>
          </a:p>
          <a:p>
            <a:pPr algn="l">
              <a:buFont typeface="Arial" panose="020B0604020202020204" pitchFamily="34" charset="0"/>
              <a:buChar char="•"/>
            </a:pPr>
            <a:r>
              <a:rPr lang="en-US" sz="1400" dirty="0">
                <a:solidFill>
                  <a:schemeClr val="tx1"/>
                </a:solidFill>
                <a:latin typeface="+mj-lt"/>
              </a:rPr>
              <a:t>More males than females in the organization.</a:t>
            </a:r>
          </a:p>
          <a:p>
            <a:pPr algn="l">
              <a:buFont typeface="Arial" panose="020B0604020202020204" pitchFamily="34" charset="0"/>
              <a:buChar char="•"/>
            </a:pPr>
            <a:r>
              <a:rPr lang="en-US" sz="1400" dirty="0">
                <a:solidFill>
                  <a:schemeClr val="tx1"/>
                </a:solidFill>
                <a:latin typeface="+mj-lt"/>
              </a:rPr>
              <a:t>6. Distance between home and company seems to follow a slight right skewed distribution given the sharp jump from 75th percentile to max.</a:t>
            </a:r>
          </a:p>
          <a:p>
            <a:pPr algn="l">
              <a:buFont typeface="Arial" panose="020B0604020202020204" pitchFamily="34" charset="0"/>
              <a:buChar char="•"/>
            </a:pPr>
            <a:r>
              <a:rPr lang="en-US" sz="1400" dirty="0">
                <a:solidFill>
                  <a:schemeClr val="tx1"/>
                </a:solidFill>
                <a:latin typeface="+mj-lt"/>
              </a:rPr>
              <a:t>7. Longest serving employee at the company has been serving for around 40 years, which is well above the median of 5, suggesting a possible right skewed distribution</a:t>
            </a:r>
          </a:p>
          <a:p>
            <a:pPr algn="l">
              <a:buFont typeface="Arial" panose="020B0604020202020204" pitchFamily="34" charset="0"/>
              <a:buChar char="•"/>
            </a:pPr>
            <a:r>
              <a:rPr lang="en-US" sz="1400" dirty="0">
                <a:solidFill>
                  <a:schemeClr val="tx1"/>
                </a:solidFill>
                <a:latin typeface="+mj-lt"/>
              </a:rPr>
              <a:t>Some attributes have very consistent percentiles, this may suggest a categorical variable in numerical format.</a:t>
            </a:r>
          </a:p>
          <a:p>
            <a:pPr algn="l">
              <a:buFont typeface="Arial" panose="020B0604020202020204" pitchFamily="34" charset="0"/>
              <a:buChar char="•"/>
            </a:pPr>
            <a:r>
              <a:rPr lang="en-US" sz="1400" dirty="0">
                <a:solidFill>
                  <a:schemeClr val="tx1"/>
                </a:solidFill>
                <a:latin typeface="+mj-lt"/>
              </a:rPr>
              <a:t>Attributes are of widely differing magnitudes, we need to perform scaling, even more so since this is a clustering task.</a:t>
            </a:r>
          </a:p>
          <a:p>
            <a:pPr algn="l">
              <a:buFont typeface="Arial" panose="020B0604020202020204" pitchFamily="34" charset="0"/>
              <a:buChar char="•"/>
            </a:pPr>
            <a:r>
              <a:rPr lang="en-US" sz="1400" dirty="0">
                <a:solidFill>
                  <a:schemeClr val="tx1"/>
                </a:solidFill>
                <a:latin typeface="+mj-lt"/>
              </a:rPr>
              <a:t>Generally, we conclude that there are no erroneous or anomalous values.</a:t>
            </a:r>
          </a:p>
          <a:p>
            <a:pPr algn="l">
              <a:buFont typeface="Arial" panose="020B0604020202020204" pitchFamily="34" charset="0"/>
              <a:buChar char="•"/>
            </a:pPr>
            <a:endParaRPr lang="en-US" sz="1400" dirty="0">
              <a:solidFill>
                <a:schemeClr val="tx1"/>
              </a:solidFill>
              <a:latin typeface="+mj-lt"/>
            </a:endParaRPr>
          </a:p>
        </p:txBody>
      </p:sp>
      <p:pic>
        <p:nvPicPr>
          <p:cNvPr id="7" name="Picture 6">
            <a:extLst>
              <a:ext uri="{FF2B5EF4-FFF2-40B4-BE49-F238E27FC236}">
                <a16:creationId xmlns:a16="http://schemas.microsoft.com/office/drawing/2014/main" id="{0BF93101-E96A-E2E1-3EF1-14925F101B7D}"/>
              </a:ext>
            </a:extLst>
          </p:cNvPr>
          <p:cNvPicPr>
            <a:picLocks noChangeAspect="1"/>
          </p:cNvPicPr>
          <p:nvPr/>
        </p:nvPicPr>
        <p:blipFill>
          <a:blip r:embed="rId3"/>
          <a:stretch>
            <a:fillRect/>
          </a:stretch>
        </p:blipFill>
        <p:spPr>
          <a:xfrm>
            <a:off x="5816813" y="783219"/>
            <a:ext cx="3393521" cy="1608470"/>
          </a:xfrm>
          <a:prstGeom prst="rect">
            <a:avLst/>
          </a:prstGeom>
        </p:spPr>
      </p:pic>
      <p:pic>
        <p:nvPicPr>
          <p:cNvPr id="9" name="Picture 8">
            <a:extLst>
              <a:ext uri="{FF2B5EF4-FFF2-40B4-BE49-F238E27FC236}">
                <a16:creationId xmlns:a16="http://schemas.microsoft.com/office/drawing/2014/main" id="{E7F526EC-BCD1-397F-5F81-BE43668F179B}"/>
              </a:ext>
            </a:extLst>
          </p:cNvPr>
          <p:cNvPicPr>
            <a:picLocks noChangeAspect="1"/>
          </p:cNvPicPr>
          <p:nvPr/>
        </p:nvPicPr>
        <p:blipFill>
          <a:blip r:embed="rId4"/>
          <a:stretch>
            <a:fillRect/>
          </a:stretch>
        </p:blipFill>
        <p:spPr>
          <a:xfrm>
            <a:off x="6671907" y="2548293"/>
            <a:ext cx="2411192" cy="2621747"/>
          </a:xfrm>
          <a:prstGeom prst="rect">
            <a:avLst/>
          </a:prstGeom>
        </p:spPr>
      </p:pic>
    </p:spTree>
    <p:extLst>
      <p:ext uri="{BB962C8B-B14F-4D97-AF65-F5344CB8AC3E}">
        <p14:creationId xmlns:p14="http://schemas.microsoft.com/office/powerpoint/2010/main" val="41578402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31880" y="209370"/>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Exploratory data analysis</a:t>
            </a:r>
            <a:endParaRPr dirty="0"/>
          </a:p>
        </p:txBody>
      </p:sp>
      <p:sp>
        <p:nvSpPr>
          <p:cNvPr id="291" name="Google Shape;291;p43"/>
          <p:cNvSpPr txBox="1">
            <a:spLocks noGrp="1"/>
          </p:cNvSpPr>
          <p:nvPr>
            <p:ph type="subTitle" idx="1"/>
          </p:nvPr>
        </p:nvSpPr>
        <p:spPr>
          <a:xfrm>
            <a:off x="-31880" y="522578"/>
            <a:ext cx="4788297"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400" dirty="0">
                <a:solidFill>
                  <a:schemeClr val="tx1"/>
                </a:solidFill>
                <a:latin typeface="+mj-lt"/>
              </a:rPr>
              <a:t>We are greeted with a plethora of different attributes. For example, we have education which is a categorical variable that is ordinal in nature, and salary which is numerical and continuous in nature.</a:t>
            </a:r>
          </a:p>
          <a:p>
            <a:pPr algn="l">
              <a:buFont typeface="Arial" panose="020B0604020202020204" pitchFamily="34" charset="0"/>
              <a:buChar char="•"/>
            </a:pPr>
            <a:r>
              <a:rPr lang="en-US" sz="1400" dirty="0">
                <a:solidFill>
                  <a:schemeClr val="tx1"/>
                </a:solidFill>
                <a:latin typeface="+mj-lt"/>
              </a:rPr>
              <a:t>We notice 9 categorical variables, that are both in numerical and string format, as well as 4 numerical-continuous/discrete variables.</a:t>
            </a:r>
          </a:p>
          <a:p>
            <a:pPr algn="l">
              <a:buFont typeface="Arial" panose="020B0604020202020204" pitchFamily="34" charset="0"/>
              <a:buChar char="•"/>
            </a:pPr>
            <a:r>
              <a:rPr lang="en-US" sz="1400" dirty="0">
                <a:solidFill>
                  <a:schemeClr val="tx1"/>
                </a:solidFill>
                <a:latin typeface="+mj-lt"/>
              </a:rPr>
              <a:t>Variables generally represented in correct data types. One thing to note is that there may be some categorical attributes that are in numerical format, for example attributes with ordinal data like `Education (1 is lowest, 5 is highest)` may be `categorical` type. I will go through in detail how we should handle these variables with differing data types later on.</a:t>
            </a:r>
          </a:p>
          <a:p>
            <a:pPr algn="l">
              <a:buFont typeface="Arial" panose="020B0604020202020204" pitchFamily="34" charset="0"/>
              <a:buChar char="•"/>
            </a:pPr>
            <a:endParaRPr lang="en-US" sz="1400" dirty="0">
              <a:solidFill>
                <a:schemeClr val="tx1"/>
              </a:solidFill>
              <a:latin typeface="+mj-lt"/>
            </a:endParaRPr>
          </a:p>
        </p:txBody>
      </p:sp>
      <p:pic>
        <p:nvPicPr>
          <p:cNvPr id="3" name="Picture 2">
            <a:extLst>
              <a:ext uri="{FF2B5EF4-FFF2-40B4-BE49-F238E27FC236}">
                <a16:creationId xmlns:a16="http://schemas.microsoft.com/office/drawing/2014/main" id="{B64D8931-C212-DC2A-1C58-A12C6FB3C03F}"/>
              </a:ext>
            </a:extLst>
          </p:cNvPr>
          <p:cNvPicPr>
            <a:picLocks noChangeAspect="1"/>
          </p:cNvPicPr>
          <p:nvPr/>
        </p:nvPicPr>
        <p:blipFill>
          <a:blip r:embed="rId3"/>
          <a:stretch>
            <a:fillRect/>
          </a:stretch>
        </p:blipFill>
        <p:spPr>
          <a:xfrm>
            <a:off x="5732390" y="0"/>
            <a:ext cx="3467583" cy="3223516"/>
          </a:xfrm>
          <a:prstGeom prst="rect">
            <a:avLst/>
          </a:prstGeom>
        </p:spPr>
      </p:pic>
      <p:pic>
        <p:nvPicPr>
          <p:cNvPr id="5" name="Picture 4">
            <a:extLst>
              <a:ext uri="{FF2B5EF4-FFF2-40B4-BE49-F238E27FC236}">
                <a16:creationId xmlns:a16="http://schemas.microsoft.com/office/drawing/2014/main" id="{1FB6564B-64CD-F767-1FEE-CA98EA3BABCF}"/>
              </a:ext>
            </a:extLst>
          </p:cNvPr>
          <p:cNvPicPr>
            <a:picLocks noChangeAspect="1"/>
          </p:cNvPicPr>
          <p:nvPr/>
        </p:nvPicPr>
        <p:blipFill>
          <a:blip r:embed="rId4"/>
          <a:stretch>
            <a:fillRect/>
          </a:stretch>
        </p:blipFill>
        <p:spPr>
          <a:xfrm>
            <a:off x="5788877" y="3223516"/>
            <a:ext cx="3467584" cy="1919983"/>
          </a:xfrm>
          <a:prstGeom prst="rect">
            <a:avLst/>
          </a:prstGeom>
        </p:spPr>
      </p:pic>
    </p:spTree>
    <p:extLst>
      <p:ext uri="{BB962C8B-B14F-4D97-AF65-F5344CB8AC3E}">
        <p14:creationId xmlns:p14="http://schemas.microsoft.com/office/powerpoint/2010/main" val="3779259667"/>
      </p:ext>
    </p:extLst>
  </p:cSld>
  <p:clrMapOvr>
    <a:masterClrMapping/>
  </p:clrMapOvr>
</p:sld>
</file>

<file path=ppt/theme/theme1.xml><?xml version="1.0" encoding="utf-8"?>
<a:theme xmlns:a="http://schemas.openxmlformats.org/drawingml/2006/main"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5364</TotalTime>
  <Words>9667</Words>
  <Application>Microsoft Office PowerPoint</Application>
  <PresentationFormat>On-screen Show (16:9)</PresentationFormat>
  <Paragraphs>333</Paragraphs>
  <Slides>64</Slides>
  <Notes>54</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64</vt:i4>
      </vt:variant>
    </vt:vector>
  </HeadingPairs>
  <TitlesOfParts>
    <vt:vector size="69" baseType="lpstr">
      <vt:lpstr>Vidaloka</vt:lpstr>
      <vt:lpstr>Crimson Text</vt:lpstr>
      <vt:lpstr>Montserrat</vt:lpstr>
      <vt:lpstr>Arial</vt:lpstr>
      <vt:lpstr>Minimalist Business Slides by Slidesgo</vt:lpstr>
      <vt:lpstr>Employee Segmentation Clustering</vt:lpstr>
      <vt:lpstr>Problem understanding and background research</vt:lpstr>
      <vt:lpstr>Understanding the bane of employee turnover</vt:lpstr>
      <vt:lpstr>Understanding the bane of employee turnover</vt:lpstr>
      <vt:lpstr>Employee retention strategies</vt:lpstr>
      <vt:lpstr>Dataset Info</vt:lpstr>
      <vt:lpstr>Exploratory data analysis</vt:lpstr>
      <vt:lpstr>Exploratory data analysis</vt:lpstr>
      <vt:lpstr>Exploratory data analysis</vt:lpstr>
      <vt:lpstr>Exploratory data analysis</vt:lpstr>
      <vt:lpstr>Exploratory data analysis</vt:lpstr>
      <vt:lpstr>Exploring general features</vt:lpstr>
      <vt:lpstr>Bivariate analysis</vt:lpstr>
      <vt:lpstr>Phik Correlation</vt:lpstr>
      <vt:lpstr>Violin plots</vt:lpstr>
      <vt:lpstr>Violin plots</vt:lpstr>
      <vt:lpstr>Multivariate analysis</vt:lpstr>
      <vt:lpstr>T-Stochastic Neighbour Embedding</vt:lpstr>
      <vt:lpstr>T-Stochastic Neighbour Embedding</vt:lpstr>
      <vt:lpstr>Feature Engineering (Levene test)</vt:lpstr>
      <vt:lpstr>Feature Engineering Motivation (ANOVA)</vt:lpstr>
      <vt:lpstr>Feature Engineering (ANOVA)</vt:lpstr>
      <vt:lpstr>Feature Engineering (Levene Results)</vt:lpstr>
      <vt:lpstr>Feature Engineering (ANOVA Results)</vt:lpstr>
      <vt:lpstr>Preprocessing</vt:lpstr>
      <vt:lpstr>What to do for different types of attributes?</vt:lpstr>
      <vt:lpstr>Feature Scaling Visualization</vt:lpstr>
      <vt:lpstr>Modelling Metrics to determine the quality of clustering technique</vt:lpstr>
      <vt:lpstr>How to determine how good out clustering technique is? (Modeling)</vt:lpstr>
      <vt:lpstr>Ideas behind silhouette score coefficient</vt:lpstr>
      <vt:lpstr>Gower Distance</vt:lpstr>
      <vt:lpstr>Calinski Harabasz Index</vt:lpstr>
      <vt:lpstr>Limitations of Dice Coefficient</vt:lpstr>
      <vt:lpstr>Gower distance calculation example</vt:lpstr>
      <vt:lpstr>Silhouette Analysis</vt:lpstr>
      <vt:lpstr>Silhouette Analysis</vt:lpstr>
      <vt:lpstr>MODEL SELECTION</vt:lpstr>
      <vt:lpstr>K Prototypes</vt:lpstr>
      <vt:lpstr>K Prototypes</vt:lpstr>
      <vt:lpstr>Descriptive statistics of each K Prototype cluster</vt:lpstr>
      <vt:lpstr>Visualizations of each K Prototype cluster</vt:lpstr>
      <vt:lpstr>Visualizations of each K Prototype cluster</vt:lpstr>
      <vt:lpstr>Hierarchical Clustering with gower</vt:lpstr>
      <vt:lpstr>Hierarchical Clustering Analysis</vt:lpstr>
      <vt:lpstr>Agglomerative Cluster analysis</vt:lpstr>
      <vt:lpstr>Spectral Clustering</vt:lpstr>
      <vt:lpstr>Spectral Clustering analysis</vt:lpstr>
      <vt:lpstr>Spectral Cluster Analysis</vt:lpstr>
      <vt:lpstr>Model Improvement</vt:lpstr>
      <vt:lpstr>Dendrogram for Hierarchical Clustering</vt:lpstr>
      <vt:lpstr>Hierarchical Clustering for k =3</vt:lpstr>
      <vt:lpstr>Hierarchical Clustering for k =3 (Cluster analysis)</vt:lpstr>
      <vt:lpstr>Selecting optimal clusters for K Prototypes</vt:lpstr>
      <vt:lpstr>PowerPoint Presentation</vt:lpstr>
      <vt:lpstr>K Prototypes (K=5)</vt:lpstr>
      <vt:lpstr>K Prototypes (K=6)</vt:lpstr>
      <vt:lpstr>K Prototypes (K=6)</vt:lpstr>
      <vt:lpstr>Unsupervised Feature selection</vt:lpstr>
      <vt:lpstr>Exploring best feature subset when k =5 (without distance (KM)</vt:lpstr>
      <vt:lpstr>Exploring best feature subset when k =6 (without distance (KM)</vt:lpstr>
      <vt:lpstr>Exploring best feature subset when k =6 (without distance (KM)</vt:lpstr>
      <vt:lpstr>Final Model and interpretation</vt:lpstr>
      <vt:lpstr>Final Model and interpretation</vt:lpstr>
      <vt:lpstr>Recommendations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cp:lastModifiedBy>LIM HUR</cp:lastModifiedBy>
  <cp:revision>298</cp:revision>
  <dcterms:modified xsi:type="dcterms:W3CDTF">2022-08-12T15:16:50Z</dcterms:modified>
</cp:coreProperties>
</file>